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90" r:id="rId9"/>
    <p:sldId id="292" r:id="rId10"/>
    <p:sldId id="293" r:id="rId11"/>
    <p:sldId id="294" r:id="rId12"/>
    <p:sldId id="262" r:id="rId13"/>
    <p:sldId id="263" r:id="rId14"/>
    <p:sldId id="295" r:id="rId15"/>
    <p:sldId id="264" r:id="rId16"/>
    <p:sldId id="296" r:id="rId17"/>
    <p:sldId id="265" r:id="rId18"/>
    <p:sldId id="297" r:id="rId19"/>
    <p:sldId id="266" r:id="rId20"/>
    <p:sldId id="267" r:id="rId21"/>
    <p:sldId id="270" r:id="rId22"/>
    <p:sldId id="268" r:id="rId23"/>
    <p:sldId id="269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6" r:id="rId39"/>
    <p:sldId id="287" r:id="rId40"/>
    <p:sldId id="288" r:id="rId41"/>
    <p:sldId id="28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AA8"/>
    <a:srgbClr val="9B84A0"/>
    <a:srgbClr val="9572A0"/>
    <a:srgbClr val="7030A0"/>
    <a:srgbClr val="9D42E3"/>
    <a:srgbClr val="CC3A43"/>
    <a:srgbClr val="CC3B43"/>
    <a:srgbClr val="E4BDBF"/>
    <a:srgbClr val="CC3B42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4" autoAdjust="0"/>
    <p:restoredTop sz="91644"/>
  </p:normalViewPr>
  <p:slideViewPr>
    <p:cSldViewPr snapToGrid="0">
      <p:cViewPr>
        <p:scale>
          <a:sx n="164" d="100"/>
          <a:sy n="164" d="100"/>
        </p:scale>
        <p:origin x="168" y="1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0AE44-049A-8541-8573-F27D870CA388}" type="datetimeFigureOut">
              <a:rPr lang="en-NL" smtClean="0"/>
              <a:t>30/05/2025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1F36E-9FF6-AC47-B9A8-AB1345859B5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700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742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98470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37EA7-FBC3-84F8-AC93-649C7B366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BC9F7-64EB-5174-2CC9-E6FDAFFBB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1B35BB-3A1B-7DE7-BA35-58D796232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0AE05-9407-043D-3EAD-A6A031DDC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462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7C47-BF51-210C-FC71-E7BB244A8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7CE4-11DE-CFFF-305A-6F35A00BC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BBCE1-9C17-6EC2-9A8F-2F3ADA585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D38FF-0120-B19A-27C8-BE460F531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3122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6DE20-6A65-0A95-EB9C-3710217B1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B1B59D-8F62-52A2-05A3-55F24F21B4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F27B0-5FBF-BE25-322E-18C026CA0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634A5-47DC-A9F1-76B6-2A3DA84E8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99271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410AA-A38C-562F-9208-C20D39E4B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9E61A-ACA1-1260-C5D0-8E9D0EE36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D874B-F0A9-1F3F-5D73-3FF772B20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27DBF-D381-F740-5F4C-BAB27463FA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29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9544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0C309-398D-92C2-06C8-12941B99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F71EB-B2E6-A142-D7EE-0EC33671D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6B7AF-F55A-507D-53AB-2E7A912B7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F6CF9-C057-19D5-A424-FFC3B6240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30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4339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0C538-582F-6FC4-A9E8-866A2B148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F72EC5-648B-D704-477E-FD293B3EE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C901B0-ABDA-0EFC-C2E2-48B6C9E41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A6EB1-2B56-DAA2-EFBD-51314D35B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31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53022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194DE-B4B4-A38E-20BA-0B0362955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515E4-3552-0408-AB84-4CB68CABA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0FB5E-1587-3FE8-3052-3F551F0F2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7FF28-5831-2F83-06F8-169E498AB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32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2609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D1DD7-E108-1B09-4124-301E0F90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5B7857-F1F3-BDFC-75CA-4E5917F40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709A2-D440-0C24-B113-80587E34D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F114C-81FF-B3B3-5E60-0A34FC2E3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33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3799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41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035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3862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0550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7711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3806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1E5E-972C-BA37-2637-63EEB8E79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FA4D1-A24E-308B-C689-EDE286FCF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E4DFF-E5CB-3C4D-2D02-E778123FA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0A292-D53F-466C-DC73-A1E73CCE6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8695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3777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7B3DD-F49D-78AD-8C86-4AB2D8527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79E1AA-6EE6-859F-447A-DBCF59D6D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0EC6C-E5B0-8995-1645-A172E7BBDA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3E960-27F4-31CC-E197-B12F10914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6992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1F36E-9FF6-AC47-B9A8-AB1345859B51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909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5;p1">
            <a:extLst>
              <a:ext uri="{FF2B5EF4-FFF2-40B4-BE49-F238E27FC236}">
                <a16:creationId xmlns:a16="http://schemas.microsoft.com/office/drawing/2014/main" id="{BCD1AE42-92AF-1BBE-3F3F-F0CF65623D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2457450"/>
          </a:xfrm>
          <a:prstGeom prst="rect">
            <a:avLst/>
          </a:prstGeom>
          <a:solidFill>
            <a:srgbClr val="CE2027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endParaRPr lang="en-NL" altLang="en-NL" dirty="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8792" y="814908"/>
            <a:ext cx="9144000" cy="1612348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8792" y="2569613"/>
            <a:ext cx="9144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2D25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Google Shape;86;p1">
            <a:extLst>
              <a:ext uri="{FF2B5EF4-FFF2-40B4-BE49-F238E27FC236}">
                <a16:creationId xmlns:a16="http://schemas.microsoft.com/office/drawing/2014/main" id="{CFAA48E1-46DA-13CF-1FF9-459D8EC9482B}"/>
              </a:ext>
            </a:extLst>
          </p:cNvPr>
          <p:cNvSpPr>
            <a:spLocks/>
          </p:cNvSpPr>
          <p:nvPr userDrawn="1"/>
        </p:nvSpPr>
        <p:spPr bwMode="auto">
          <a:xfrm>
            <a:off x="268288" y="0"/>
            <a:ext cx="322262" cy="4171950"/>
          </a:xfrm>
          <a:custGeom>
            <a:avLst/>
            <a:gdLst>
              <a:gd name="T0" fmla="*/ 0 w 434109"/>
              <a:gd name="T1" fmla="*/ 0 h 5163127"/>
              <a:gd name="T2" fmla="*/ 434109 w 434109"/>
              <a:gd name="T3" fmla="*/ 0 h 5163127"/>
              <a:gd name="T4" fmla="*/ 415636 w 434109"/>
              <a:gd name="T5" fmla="*/ 4793673 h 5163127"/>
              <a:gd name="T6" fmla="*/ 0 w 434109"/>
              <a:gd name="T7" fmla="*/ 5163127 h 5163127"/>
              <a:gd name="T8" fmla="*/ 0 w 434109"/>
              <a:gd name="T9" fmla="*/ 0 h 5163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4109" h="5163127" extrusionOk="0">
                <a:moveTo>
                  <a:pt x="0" y="0"/>
                </a:moveTo>
                <a:lnTo>
                  <a:pt x="434109" y="0"/>
                </a:lnTo>
                <a:cubicBezTo>
                  <a:pt x="427951" y="1597891"/>
                  <a:pt x="421794" y="3195782"/>
                  <a:pt x="415636" y="4793673"/>
                </a:cubicBezTo>
                <a:lnTo>
                  <a:pt x="0" y="5163127"/>
                </a:lnTo>
                <a:lnTo>
                  <a:pt x="0" y="0"/>
                </a:lnTo>
                <a:close/>
              </a:path>
            </a:pathLst>
          </a:custGeom>
          <a:solidFill>
            <a:srgbClr val="2D2598"/>
          </a:solidFill>
          <a:ln w="12700" cap="flat" cmpd="sng">
            <a:solidFill>
              <a:srgbClr val="4D52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endParaRPr lang="en-NL"/>
          </a:p>
        </p:txBody>
      </p:sp>
      <p:pic>
        <p:nvPicPr>
          <p:cNvPr id="10" name="Google Shape;88;p1">
            <a:extLst>
              <a:ext uri="{FF2B5EF4-FFF2-40B4-BE49-F238E27FC236}">
                <a16:creationId xmlns:a16="http://schemas.microsoft.com/office/drawing/2014/main" id="{0ADC8271-D50B-1495-AA45-1D4031E914EF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6210365"/>
            <a:ext cx="30273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0983F0A-EC27-7B67-1CDF-1E8B1B2C87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1831"/>
            <a:ext cx="3230217" cy="69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94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48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8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2D2598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D259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42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0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0AC321-2C7E-E1B8-CB43-A704A698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38" y="18256"/>
            <a:ext cx="10515600" cy="11574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93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9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375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02026"/>
            <a:ext cx="3932237" cy="7553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02026"/>
            <a:ext cx="6172200" cy="50490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37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58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81538"/>
            <a:ext cx="3932237" cy="67586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381538"/>
            <a:ext cx="6172200" cy="490993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340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5;p1">
            <a:extLst>
              <a:ext uri="{FF2B5EF4-FFF2-40B4-BE49-F238E27FC236}">
                <a16:creationId xmlns:a16="http://schemas.microsoft.com/office/drawing/2014/main" id="{97BED562-DBCB-0C61-5426-8F90A28093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175657"/>
          </a:xfrm>
          <a:prstGeom prst="rect">
            <a:avLst/>
          </a:prstGeom>
          <a:solidFill>
            <a:srgbClr val="CE2027"/>
          </a:solidFill>
          <a:ln>
            <a:noFill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endParaRPr lang="en-NL" altLang="en-NL" dirty="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Google Shape;86;p1">
            <a:extLst>
              <a:ext uri="{FF2B5EF4-FFF2-40B4-BE49-F238E27FC236}">
                <a16:creationId xmlns:a16="http://schemas.microsoft.com/office/drawing/2014/main" id="{7985FCD7-C38C-9535-D4E9-6BE7426DD6F5}"/>
              </a:ext>
            </a:extLst>
          </p:cNvPr>
          <p:cNvSpPr>
            <a:spLocks/>
          </p:cNvSpPr>
          <p:nvPr userDrawn="1"/>
        </p:nvSpPr>
        <p:spPr bwMode="auto">
          <a:xfrm>
            <a:off x="268288" y="0"/>
            <a:ext cx="322262" cy="1968770"/>
          </a:xfrm>
          <a:custGeom>
            <a:avLst/>
            <a:gdLst>
              <a:gd name="T0" fmla="*/ 0 w 434109"/>
              <a:gd name="T1" fmla="*/ 0 h 5163127"/>
              <a:gd name="T2" fmla="*/ 434109 w 434109"/>
              <a:gd name="T3" fmla="*/ 0 h 5163127"/>
              <a:gd name="T4" fmla="*/ 415636 w 434109"/>
              <a:gd name="T5" fmla="*/ 4793673 h 5163127"/>
              <a:gd name="T6" fmla="*/ 0 w 434109"/>
              <a:gd name="T7" fmla="*/ 5163127 h 5163127"/>
              <a:gd name="T8" fmla="*/ 0 w 434109"/>
              <a:gd name="T9" fmla="*/ 0 h 5163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4109" h="5163127" extrusionOk="0">
                <a:moveTo>
                  <a:pt x="0" y="0"/>
                </a:moveTo>
                <a:lnTo>
                  <a:pt x="434109" y="0"/>
                </a:lnTo>
                <a:cubicBezTo>
                  <a:pt x="427951" y="1597891"/>
                  <a:pt x="421794" y="3195782"/>
                  <a:pt x="415636" y="4793673"/>
                </a:cubicBezTo>
                <a:lnTo>
                  <a:pt x="0" y="5163127"/>
                </a:lnTo>
                <a:lnTo>
                  <a:pt x="0" y="0"/>
                </a:lnTo>
                <a:close/>
              </a:path>
            </a:pathLst>
          </a:custGeom>
          <a:solidFill>
            <a:srgbClr val="2D2598"/>
          </a:solidFill>
          <a:ln w="12700" cap="flat" cmpd="sng">
            <a:solidFill>
              <a:srgbClr val="4D52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/>
          <a:p>
            <a:endParaRPr lang="en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8838" y="18256"/>
            <a:ext cx="10515600" cy="1157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24947"/>
            <a:ext cx="10515600" cy="4852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06B4CE-D263-0272-D160-D6DB92CA7FFE}"/>
              </a:ext>
            </a:extLst>
          </p:cNvPr>
          <p:cNvCxnSpPr>
            <a:cxnSpLocks/>
          </p:cNvCxnSpPr>
          <p:nvPr userDrawn="1"/>
        </p:nvCxnSpPr>
        <p:spPr>
          <a:xfrm>
            <a:off x="-25270" y="6503599"/>
            <a:ext cx="12217270" cy="0"/>
          </a:xfrm>
          <a:prstGeom prst="line">
            <a:avLst/>
          </a:prstGeom>
          <a:ln w="12700">
            <a:solidFill>
              <a:srgbClr val="4D52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E6A02759-1360-4396-AACE-C4A0B03792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556374"/>
            <a:ext cx="12890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FC0BF4A-08B6-0EFC-13E6-474ED7592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650" y="6552423"/>
            <a:ext cx="1320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B227532-150B-4019-E536-FB2472958E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97188" y="6510337"/>
            <a:ext cx="643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R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F</a:t>
            </a:r>
            <a:r>
              <a:rPr lang="es-E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unded</a:t>
            </a:r>
            <a:r>
              <a:rPr lang="es-E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by</a:t>
            </a:r>
            <a:r>
              <a:rPr lang="es-E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the</a:t>
            </a:r>
            <a:r>
              <a:rPr lang="sr-Latn-R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sr-Latn-R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Horizon</a:t>
            </a:r>
            <a:r>
              <a:rPr lang="sr-Latn-R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sr-Latn-R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Europe</a:t>
            </a:r>
            <a:r>
              <a:rPr lang="sr-Latn-R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sr-Latn-R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Twinning</a:t>
            </a:r>
            <a:r>
              <a:rPr lang="sr-Latn-R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s-E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Project </a:t>
            </a:r>
            <a:r>
              <a:rPr lang="sr-Latn-R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STEPUPIORS – 101079217.</a:t>
            </a:r>
          </a:p>
          <a:p>
            <a:pPr algn="ctr" eaLnBrk="1" hangingPunct="1"/>
            <a:r>
              <a:rPr lang="en-U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The contents of this p</a:t>
            </a:r>
            <a:r>
              <a:rPr lang="sr-Latn-RS" altLang="en-NL" sz="900" i="1" dirty="0" err="1">
                <a:solidFill>
                  <a:srgbClr val="222222"/>
                </a:solidFill>
                <a:latin typeface="Arial" panose="020B0604020202020204" pitchFamily="34" charset="0"/>
              </a:rPr>
              <a:t>resentation</a:t>
            </a:r>
            <a:r>
              <a:rPr lang="sr-Latn-R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altLang="en-NL" sz="900" i="1" dirty="0">
                <a:solidFill>
                  <a:srgbClr val="222222"/>
                </a:solidFill>
                <a:latin typeface="Arial" panose="020B0604020202020204" pitchFamily="34" charset="0"/>
              </a:rPr>
              <a:t>do not necessarily reflect the position or opinion of the European Commission.</a:t>
            </a:r>
            <a:endParaRPr lang="en-US" altLang="en-NL" sz="900" dirty="0"/>
          </a:p>
        </p:txBody>
      </p:sp>
    </p:spTree>
    <p:extLst>
      <p:ext uri="{BB962C8B-B14F-4D97-AF65-F5344CB8AC3E}">
        <p14:creationId xmlns:p14="http://schemas.microsoft.com/office/powerpoint/2010/main" val="133634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D259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D259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D259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D259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D259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.c.mosquera@nki.n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75.png"/><Relationship Id="rId3" Type="http://schemas.openxmlformats.org/officeDocument/2006/relationships/image" Target="../media/image68.png"/><Relationship Id="rId21" Type="http://schemas.openxmlformats.org/officeDocument/2006/relationships/image" Target="../media/image63.png"/><Relationship Id="rId7" Type="http://schemas.openxmlformats.org/officeDocument/2006/relationships/image" Target="../media/image72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74.png"/><Relationship Id="rId2" Type="http://schemas.openxmlformats.org/officeDocument/2006/relationships/image" Target="../media/image67.pn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70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69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48.tiff"/><Relationship Id="rId5" Type="http://schemas.openxmlformats.org/officeDocument/2006/relationships/image" Target="../media/image52.png"/><Relationship Id="rId15" Type="http://schemas.openxmlformats.org/officeDocument/2006/relationships/image" Target="../media/image71.png"/><Relationship Id="rId10" Type="http://schemas.openxmlformats.org/officeDocument/2006/relationships/image" Target="../media/image61.png"/><Relationship Id="rId4" Type="http://schemas.openxmlformats.org/officeDocument/2006/relationships/image" Target="../media/image65.png"/><Relationship Id="rId9" Type="http://schemas.openxmlformats.org/officeDocument/2006/relationships/image" Target="../media/image59.png"/><Relationship Id="rId1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CB89186-F37C-1930-AAB2-D7801FFC5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5400" b="1" noProof="1"/>
              <a:t>cBioPortal: data formats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7BFAF5-9840-C1E4-5E84-313108AB82CA}"/>
              </a:ext>
            </a:extLst>
          </p:cNvPr>
          <p:cNvSpPr txBox="1">
            <a:spLocks/>
          </p:cNvSpPr>
          <p:nvPr/>
        </p:nvSpPr>
        <p:spPr>
          <a:xfrm>
            <a:off x="4005871" y="3599727"/>
            <a:ext cx="7756921" cy="25464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D259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D259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D259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D259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D2598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noProof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Adria Closa,PhD</a:t>
            </a:r>
          </a:p>
          <a:p>
            <a:r>
              <a:rPr lang="en-GB" sz="1600" noProof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Bioinformatician &amp; Data Steward</a:t>
            </a:r>
          </a:p>
          <a:p>
            <a:r>
              <a:rPr lang="en-GB" sz="1600" noProof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Department of Pathology</a:t>
            </a:r>
          </a:p>
          <a:p>
            <a:r>
              <a:rPr lang="en-GB" sz="1600" noProof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Translational Gastrointestional Oncology</a:t>
            </a:r>
          </a:p>
          <a:p>
            <a:r>
              <a:rPr lang="en-GB" sz="1600" noProof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The Netherlands Cancer Institute</a:t>
            </a:r>
          </a:p>
          <a:p>
            <a:r>
              <a:rPr lang="en-GB" sz="1600" noProof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  <a:hlinkClick r:id="rId2"/>
              </a:rPr>
              <a:t>a.c.mosquera@nki.nl</a:t>
            </a:r>
            <a:endParaRPr lang="en-GB" sz="1600" noProof="1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endParaRPr lang="en-GB" sz="1600" noProof="1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r>
              <a:rPr lang="en-GB" sz="1600" noProof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4 June 2025</a:t>
            </a:r>
          </a:p>
          <a:p>
            <a:endParaRPr lang="en-GB" sz="1600" noProof="1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D515C6-C9EF-390E-F438-78AB15DE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90" y="5244075"/>
            <a:ext cx="1731420" cy="90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94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9AE2C-BBED-EB12-F8CF-AE74A054D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55B1-CA38-A55B-7708-8E21C4A6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Step 3: Patient view</a:t>
            </a:r>
            <a:endParaRPr lang="en-GB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DB8AF-2B16-2FB5-B6C2-DCCC948CAA79}"/>
              </a:ext>
            </a:extLst>
          </p:cNvPr>
          <p:cNvSpPr txBox="1"/>
          <p:nvPr/>
        </p:nvSpPr>
        <p:spPr>
          <a:xfrm>
            <a:off x="7135905" y="1789830"/>
            <a:ext cx="3980330" cy="308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u="sng" noProof="1">
                <a:solidFill>
                  <a:srgbClr val="000000"/>
                </a:solidFill>
                <a:effectLst/>
                <a:latin typeface="Helvetica" pitchFamily="2" charset="0"/>
              </a:rPr>
              <a:t>Change to Low-Grade Gliomas (UCSF, Science 2014)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noProof="1">
                <a:solidFill>
                  <a:srgbClr val="000000"/>
                </a:solidFill>
                <a:latin typeface="Helvetica" pitchFamily="2" charset="0"/>
              </a:rPr>
              <a:t>Select patients with 7 samples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000" noProof="1">
                <a:solidFill>
                  <a:srgbClr val="000000"/>
                </a:solidFill>
                <a:effectLst/>
                <a:latin typeface="Helvetica" pitchFamily="2" charset="0"/>
              </a:rPr>
              <a:t>Focus on genomic evolution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F378E-BA71-551E-F713-81367FC1D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2" y="0"/>
            <a:ext cx="5760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AFCD72-B729-B573-51A7-5D6B2F0C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43" y="3240000"/>
            <a:ext cx="575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03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1A99E-E155-8307-39A6-3CF0BED69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A0516-9914-3F1D-3EA2-C436BA975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Step 3: Patient view</a:t>
            </a:r>
            <a:endParaRPr lang="en-GB" noProof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F71563-DB03-8786-7019-4EE09260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7" y="2215237"/>
            <a:ext cx="5760000" cy="32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4F6309-088C-B508-4DD4-22706AD17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003" y="2215237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4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12658-7EBA-515F-8904-1954AE7B8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812FE6-D08E-9996-EFEA-CF7F468A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1"/>
              <a:t>Step 4: Select Samples and Genes of interest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325B8B-A222-2CDD-9BAB-E7FE5A1380A5}"/>
              </a:ext>
            </a:extLst>
          </p:cNvPr>
          <p:cNvSpPr txBox="1"/>
          <p:nvPr/>
        </p:nvSpPr>
        <p:spPr>
          <a:xfrm>
            <a:off x="163139" y="2529328"/>
            <a:ext cx="3799261" cy="199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Example: Add genes of interest like: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IDH1, IDH2, EGFR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Click </a:t>
            </a: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"Submit Query".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Or do it form the summary page</a:t>
            </a:r>
            <a:endParaRPr lang="en-GB" sz="1600" noProof="1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3E8A7-467D-1FCB-7DEE-F5EE1A88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166" y="145011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3572-3C0D-1036-59D6-9BF48C58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1"/>
              <a:t>Step 4: Explore the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D1A85-2451-E7F8-EFDD-BE10B08CAA24}"/>
              </a:ext>
            </a:extLst>
          </p:cNvPr>
          <p:cNvSpPr txBox="1"/>
          <p:nvPr/>
        </p:nvSpPr>
        <p:spPr>
          <a:xfrm>
            <a:off x="6817682" y="2019986"/>
            <a:ext cx="4276543" cy="3341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OncoPrint</a:t>
            </a:r>
            <a:endParaRPr lang="en-GB" noProof="1">
              <a:solidFill>
                <a:srgbClr val="000000"/>
              </a:solidFill>
              <a:latin typeface="Helvetica" pitchFamily="2" charset="0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Visual summary of genomic alterations (mutations, CNAs, fusions).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Interactive, color-coded, downloadable.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128ED-6716-B339-D9B8-09E75321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27" y="0"/>
            <a:ext cx="5760000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593502-6195-01C0-1521-286C35DC8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27" y="3240000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00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C6D27-403F-490F-9ACB-A8335C03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1E58-C500-6406-6312-DD54D2E3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1"/>
              <a:t>Step 4: Explore the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522653-CEB5-0A33-F8AC-6FD8E1C89BF0}"/>
              </a:ext>
            </a:extLst>
          </p:cNvPr>
          <p:cNvSpPr txBox="1"/>
          <p:nvPr/>
        </p:nvSpPr>
        <p:spPr>
          <a:xfrm>
            <a:off x="6898421" y="1946037"/>
            <a:ext cx="4276543" cy="3472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Cancer Types Summary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Overview of alterations across subtypes.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Mutual Exclusivity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Check for co-occurrence/exclusivity of alterations.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1600" noProof="1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3E39E6-B4E8-9FA7-3532-F9BB31246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2" y="0"/>
            <a:ext cx="5760001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00C1F4-1D6A-9100-3229-20D897CB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43" y="3240000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23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9F2D-ED1B-3AD6-9F60-CB7BC87B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1"/>
              <a:t>Step 4: Explore the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4A751-659B-3382-3C7E-B20C58AACE40}"/>
              </a:ext>
            </a:extLst>
          </p:cNvPr>
          <p:cNvSpPr txBox="1"/>
          <p:nvPr/>
        </p:nvSpPr>
        <p:spPr>
          <a:xfrm>
            <a:off x="7349890" y="2540360"/>
            <a:ext cx="4151828" cy="248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Plots (Custom Scatter Plots)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Correlate expression, clinical data, and mutations.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Boxplots, violin plots, scatterplots.</a:t>
            </a:r>
            <a:endParaRPr lang="en-GB" sz="1600" noProof="1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1600" noProof="1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520A8-4FF8-06FC-E613-DAAB26D6D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77" y="0"/>
            <a:ext cx="5760001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FD57EA-10B7-1510-A523-B1E1E277D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79" y="3258256"/>
            <a:ext cx="575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34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6154-FF88-E340-C0B6-D7ED85F0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F719-5487-5064-C586-57FB39BE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1"/>
              <a:t>Step 4: Explore the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C6749-6633-D510-9C15-A67E835DF929}"/>
              </a:ext>
            </a:extLst>
          </p:cNvPr>
          <p:cNvSpPr txBox="1"/>
          <p:nvPr/>
        </p:nvSpPr>
        <p:spPr>
          <a:xfrm>
            <a:off x="6961845" y="1737327"/>
            <a:ext cx="4270930" cy="3965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 startAt="4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Mutations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Detailed mutation list with annotations and 3D structures.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Includes lollipop plots.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 startAt="4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Structural Variants (Beta) </a:t>
            </a: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Structural variants detected per patient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1600" noProof="1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1600" noProof="1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10A8B3-12D1-C0E4-9356-F08A82A5E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03" y="0"/>
            <a:ext cx="5760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82833D-E9DB-A90D-2280-78715B890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03" y="3258256"/>
            <a:ext cx="575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6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AA3B-ED4D-3DD9-1122-31F88CAA9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1"/>
              <a:t>Step 4: Explore the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6DE7E-5FC5-E52D-7700-1824C5DF29CD}"/>
              </a:ext>
            </a:extLst>
          </p:cNvPr>
          <p:cNvSpPr txBox="1"/>
          <p:nvPr/>
        </p:nvSpPr>
        <p:spPr>
          <a:xfrm>
            <a:off x="7030789" y="1955391"/>
            <a:ext cx="4150355" cy="294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 startAt="6"/>
            </a:pPr>
            <a:r>
              <a:rPr lang="en-GB" sz="2400" noProof="1">
                <a:solidFill>
                  <a:srgbClr val="000000"/>
                </a:solidFill>
                <a:effectLst/>
                <a:latin typeface="Helvetica" pitchFamily="2" charset="0"/>
              </a:rPr>
              <a:t>Co-expression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00000"/>
                </a:solidFill>
                <a:latin typeface="Helvetica" pitchFamily="2" charset="0"/>
              </a:rPr>
              <a:t>Correlate selected genes with other expressions</a:t>
            </a:r>
            <a:endParaRPr lang="en-GB" sz="2400" noProof="1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B735D-694B-7DF6-BD7A-40924F6EF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67" y="-4894"/>
            <a:ext cx="576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8516E-7C12-85D4-2005-7A91AF413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67" y="3258256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23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A6153-FB63-6763-7590-6FC978BFF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C44A-3FCB-C369-0C85-B429ABE5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1"/>
              <a:t>Step 4: Explore the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52676-D368-8621-BCA1-86917C451573}"/>
              </a:ext>
            </a:extLst>
          </p:cNvPr>
          <p:cNvSpPr txBox="1"/>
          <p:nvPr/>
        </p:nvSpPr>
        <p:spPr>
          <a:xfrm>
            <a:off x="7446471" y="2051507"/>
            <a:ext cx="3700896" cy="207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 startAt="6"/>
            </a:pPr>
            <a:r>
              <a:rPr lang="en-GB" sz="1100" noProof="1">
                <a:solidFill>
                  <a:srgbClr val="000000"/>
                </a:solidFill>
                <a:effectLst/>
                <a:latin typeface="Helvetica" pitchFamily="2" charset="0"/>
              </a:rPr>
              <a:t>Comparison / Survival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100" noProof="1">
                <a:solidFill>
                  <a:srgbClr val="000000"/>
                </a:solidFill>
                <a:effectLst/>
                <a:latin typeface="Helvetica" pitchFamily="2" charset="0"/>
              </a:rPr>
              <a:t>Compare alterations by clinical variables (e.g., stage, ER status).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100" noProof="1">
                <a:solidFill>
                  <a:srgbClr val="000000"/>
                </a:solidFill>
                <a:effectLst/>
                <a:latin typeface="Helvetica" pitchFamily="2" charset="0"/>
              </a:rPr>
              <a:t>Kaplan-Meier plots for overall, disease-free, and progression-free survival.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1100" noProof="1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9C962F-A579-50C0-A88C-593A68AE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30" y="0"/>
            <a:ext cx="5759999" cy="32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A66822-C83E-F761-DC16-DADBE0126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30" y="3258256"/>
            <a:ext cx="575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70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8CA1-0BC3-7096-9FDE-685520B0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Step 4: Explore the Results</a:t>
            </a:r>
            <a:endParaRPr lang="en-GB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8207A-90BC-144E-90F2-1996F23B421F}"/>
              </a:ext>
            </a:extLst>
          </p:cNvPr>
          <p:cNvSpPr txBox="1"/>
          <p:nvPr/>
        </p:nvSpPr>
        <p:spPr>
          <a:xfrm>
            <a:off x="0" y="2280035"/>
            <a:ext cx="2884145" cy="262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 startAt="8"/>
            </a:pPr>
            <a:r>
              <a:rPr lang="en-GB" sz="1200" noProof="1">
                <a:solidFill>
                  <a:srgbClr val="000000"/>
                </a:solidFill>
                <a:effectLst/>
                <a:latin typeface="Helvetica" pitchFamily="2" charset="0"/>
              </a:rPr>
              <a:t>CN Segments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200" noProof="1">
                <a:solidFill>
                  <a:srgbClr val="000000"/>
                </a:solidFill>
                <a:latin typeface="Helvetica" pitchFamily="2" charset="0"/>
              </a:rPr>
              <a:t>Copy number alteration per segment</a:t>
            </a:r>
            <a:endParaRPr lang="en-GB" sz="1200" noProof="1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 startAt="8"/>
            </a:pPr>
            <a:r>
              <a:rPr lang="en-GB" sz="1200" noProof="1">
                <a:solidFill>
                  <a:srgbClr val="000000"/>
                </a:solidFill>
                <a:effectLst/>
                <a:latin typeface="Helvetica" pitchFamily="2" charset="0"/>
              </a:rPr>
              <a:t>Pathways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200" noProof="1">
                <a:solidFill>
                  <a:srgbClr val="000000"/>
                </a:solidFill>
                <a:effectLst/>
                <a:latin typeface="Helvetica" pitchFamily="2" charset="0"/>
              </a:rPr>
              <a:t>Pathway analysis for altered genes.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1200" noProof="1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3AAA9E-6F2F-C8AB-BFAB-DFAAE66AA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145" y="1077686"/>
            <a:ext cx="5268686" cy="2963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7F53D-6BE7-CAED-8EB9-602A7916A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665" y="1239107"/>
            <a:ext cx="4186335" cy="2354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B7D43-7547-6BB8-6158-773C7832F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357" y="4041322"/>
            <a:ext cx="4313852" cy="2426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5879C5-3504-B146-EB7E-8544C9361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7049" y="4041322"/>
            <a:ext cx="4313852" cy="24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1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4A7963-9478-2645-B2A0-202067CFE257}"/>
              </a:ext>
            </a:extLst>
          </p:cNvPr>
          <p:cNvSpPr txBox="1">
            <a:spLocks/>
          </p:cNvSpPr>
          <p:nvPr/>
        </p:nvSpPr>
        <p:spPr>
          <a:xfrm>
            <a:off x="3467100" y="0"/>
            <a:ext cx="7886700" cy="1165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noProof="1"/>
              <a:t>Summary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6CFDAF-3FC9-D5C9-0458-A1DFC4A06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697" y="2567289"/>
            <a:ext cx="7504605" cy="2309511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sz="2700" noProof="1">
                <a:solidFill>
                  <a:schemeClr val="tx1"/>
                </a:solidFill>
              </a:rPr>
              <a:t>cBioPortal data structure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chemeClr val="tx1"/>
                </a:solidFill>
              </a:rPr>
              <a:t>Live demo: playing and testing a public study (TCGA)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chemeClr val="tx1"/>
                </a:solidFill>
              </a:rPr>
              <a:t>cBioPortal data formatting card game</a:t>
            </a:r>
          </a:p>
        </p:txBody>
      </p:sp>
    </p:spTree>
    <p:extLst>
      <p:ext uri="{BB962C8B-B14F-4D97-AF65-F5344CB8AC3E}">
        <p14:creationId xmlns:p14="http://schemas.microsoft.com/office/powerpoint/2010/main" val="2473118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8D1C6164-3CAB-F83A-F219-AA7AC5AA235A}"/>
              </a:ext>
            </a:extLst>
          </p:cNvPr>
          <p:cNvSpPr/>
          <p:nvPr/>
        </p:nvSpPr>
        <p:spPr>
          <a:xfrm>
            <a:off x="0" y="0"/>
            <a:ext cx="12192000" cy="220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3D1E6E-295F-CC95-D2CA-54065928DDB1}"/>
              </a:ext>
            </a:extLst>
          </p:cNvPr>
          <p:cNvGrpSpPr/>
          <p:nvPr/>
        </p:nvGrpSpPr>
        <p:grpSpPr>
          <a:xfrm rot="20372847">
            <a:off x="1301730" y="909001"/>
            <a:ext cx="3780655" cy="5040000"/>
            <a:chOff x="1359382" y="1296928"/>
            <a:chExt cx="3780655" cy="50400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127D22E-2363-ACE8-27F4-B15D4C3310E5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4F029C8-0033-E3FB-2945-08FC9599CFE4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942A3-3A33-48E2-69BC-9B4B884045E6}"/>
                </a:ext>
              </a:extLst>
            </p:cNvPr>
            <p:cNvSpPr txBox="1"/>
            <p:nvPr/>
          </p:nvSpPr>
          <p:spPr>
            <a:xfrm>
              <a:off x="1898492" y="1951691"/>
              <a:ext cx="270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Clinical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36BC45-7569-CA1A-476A-830EE202E32A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data_clinical_patient.txt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FB0F7D-267D-6769-B87B-887A906B8631}"/>
                </a:ext>
              </a:extLst>
            </p:cNvPr>
            <p:cNvSpPr txBox="1"/>
            <p:nvPr/>
          </p:nvSpPr>
          <p:spPr>
            <a:xfrm>
              <a:off x="1898492" y="3505201"/>
              <a:ext cx="270243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patient-level clinical info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PATIENT_ID, AGE, SEX, etc.</a:t>
              </a:r>
            </a:p>
            <a:p>
              <a:endParaRPr lang="en-GB" noProof="1"/>
            </a:p>
            <a:p>
              <a:r>
                <a:rPr lang="en-GB" b="1" noProof="1"/>
                <a:t>Format</a:t>
              </a:r>
              <a:r>
                <a:rPr lang="en-GB" noProof="1"/>
                <a:t> Tab-delimited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F998B8-BE3B-B6FB-3689-A1BAC7E9CC9B}"/>
              </a:ext>
            </a:extLst>
          </p:cNvPr>
          <p:cNvGrpSpPr/>
          <p:nvPr/>
        </p:nvGrpSpPr>
        <p:grpSpPr>
          <a:xfrm rot="20939310">
            <a:off x="2724618" y="621626"/>
            <a:ext cx="3780655" cy="5040000"/>
            <a:chOff x="1359382" y="1296928"/>
            <a:chExt cx="3780655" cy="504000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D70C876-67A8-88D7-BCF3-3FE7759BD5F8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02D6D94-85FB-28F5-10A5-935349F054CD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F25B87-23B2-98B7-2818-8B4AE17FE1AF}"/>
                </a:ext>
              </a:extLst>
            </p:cNvPr>
            <p:cNvSpPr txBox="1"/>
            <p:nvPr/>
          </p:nvSpPr>
          <p:spPr>
            <a:xfrm>
              <a:off x="1898492" y="1951691"/>
              <a:ext cx="270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Sample data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0F5830-F51A-AE83-FA1B-91156B0618EE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data_clinical_sample.txt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93CDF8-2FE0-2599-E163-0F9227E386F3}"/>
                </a:ext>
              </a:extLst>
            </p:cNvPr>
            <p:cNvSpPr txBox="1"/>
            <p:nvPr/>
          </p:nvSpPr>
          <p:spPr>
            <a:xfrm>
              <a:off x="1898492" y="3505201"/>
              <a:ext cx="292649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sample-level clinical info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PATIENT_ID, SAMPLE_ID, etc</a:t>
              </a:r>
            </a:p>
            <a:p>
              <a:endParaRPr lang="en-GB" noProof="1"/>
            </a:p>
            <a:p>
              <a:r>
                <a:rPr lang="en-GB" b="1" noProof="1"/>
                <a:t>Format</a:t>
              </a:r>
              <a:r>
                <a:rPr lang="en-GB" noProof="1"/>
                <a:t> Tab-delimited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709BEC-A374-18A0-BDA6-FD83AC20F2E9}"/>
              </a:ext>
            </a:extLst>
          </p:cNvPr>
          <p:cNvGrpSpPr/>
          <p:nvPr/>
        </p:nvGrpSpPr>
        <p:grpSpPr>
          <a:xfrm>
            <a:off x="4161572" y="364289"/>
            <a:ext cx="3780655" cy="5040000"/>
            <a:chOff x="6512853" y="1296928"/>
            <a:chExt cx="3780655" cy="5040000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E9FAE3E9-5695-BA4D-1E60-96068845E60E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rgbClr val="E4BDB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350924C5-9D61-C223-8512-DD14ABBD1AFD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rgbClr val="CC3B4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78E097A-558A-99D3-E576-05D748EBAD96}"/>
                </a:ext>
              </a:extLst>
            </p:cNvPr>
            <p:cNvSpPr txBox="1"/>
            <p:nvPr/>
          </p:nvSpPr>
          <p:spPr>
            <a:xfrm>
              <a:off x="7051963" y="1951691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study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2955581-41A0-CD74-3495-A5EB784EB7D7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rgbClr val="CC3A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meta_study.txt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C848289-B764-0E67-BBE2-086BFB025591}"/>
                </a:ext>
              </a:extLst>
            </p:cNvPr>
            <p:cNvSpPr txBox="1"/>
            <p:nvPr/>
          </p:nvSpPr>
          <p:spPr>
            <a:xfrm>
              <a:off x="7051963" y="3505201"/>
              <a:ext cx="27024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meta data from the cancer study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type_of_cancer, cancer_study_identifier, name, description</a:t>
              </a:r>
            </a:p>
            <a:p>
              <a:endParaRPr lang="en-GB" noProof="1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2A528E-5AA6-BBB6-7542-287C795D4F70}"/>
              </a:ext>
            </a:extLst>
          </p:cNvPr>
          <p:cNvGrpSpPr/>
          <p:nvPr/>
        </p:nvGrpSpPr>
        <p:grpSpPr>
          <a:xfrm rot="1078098">
            <a:off x="5785033" y="716219"/>
            <a:ext cx="3780655" cy="5040000"/>
            <a:chOff x="6512853" y="1296928"/>
            <a:chExt cx="3780655" cy="5040000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B5BBFA26-0CFE-2B0B-B7FE-E9C9C91AB769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FBBF182-1548-F12E-5456-BC3FF3A4ED5D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0D5D85-B35D-C665-8C38-39541808D2EA}"/>
                </a:ext>
              </a:extLst>
            </p:cNvPr>
            <p:cNvSpPr txBox="1"/>
            <p:nvPr/>
          </p:nvSpPr>
          <p:spPr>
            <a:xfrm>
              <a:off x="7051963" y="1951691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Clinical data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429C746-E46A-2CC4-36DF-3C2A39132867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meta_clinical_sample.txt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3E1380-F3BA-74FA-4286-B960ABE34CF3}"/>
                </a:ext>
              </a:extLst>
            </p:cNvPr>
            <p:cNvSpPr txBox="1"/>
            <p:nvPr/>
          </p:nvSpPr>
          <p:spPr>
            <a:xfrm>
              <a:off x="7051963" y="3505201"/>
              <a:ext cx="27024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sample-level metadata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cancer_study_identifier, genetic_alteration_type, datatype, data_filename</a:t>
              </a:r>
            </a:p>
            <a:p>
              <a:endParaRPr lang="en-GB" noProof="1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FF0091-0BA8-5422-B008-546F589FEC9D}"/>
              </a:ext>
            </a:extLst>
          </p:cNvPr>
          <p:cNvGrpSpPr/>
          <p:nvPr/>
        </p:nvGrpSpPr>
        <p:grpSpPr>
          <a:xfrm rot="1570681">
            <a:off x="7099049" y="1216996"/>
            <a:ext cx="3780655" cy="5040000"/>
            <a:chOff x="1359382" y="1296928"/>
            <a:chExt cx="3780655" cy="5040000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4E18784-380F-2D77-4139-FD0A73719E48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3C28D8D-CD11-0EBF-48DB-9757E496B1CB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D653BC1-98C0-CECE-CD54-99E980F0E4B4}"/>
                </a:ext>
              </a:extLst>
            </p:cNvPr>
            <p:cNvSpPr txBox="1"/>
            <p:nvPr/>
          </p:nvSpPr>
          <p:spPr>
            <a:xfrm>
              <a:off x="1899569" y="2251059"/>
              <a:ext cx="270243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noProof="1"/>
                <a:t>cBioportal data formating card game</a:t>
              </a:r>
              <a:endParaRPr lang="en-GB" sz="4400" noProof="1"/>
            </a:p>
          </p:txBody>
        </p:sp>
      </p:grpSp>
      <p:pic>
        <p:nvPicPr>
          <p:cNvPr id="39" name="Picture 33">
            <a:extLst>
              <a:ext uri="{FF2B5EF4-FFF2-40B4-BE49-F238E27FC236}">
                <a16:creationId xmlns:a16="http://schemas.microsoft.com/office/drawing/2014/main" id="{0545E972-BECF-0AC3-99A2-6142579B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7944">
            <a:off x="7269112" y="4902396"/>
            <a:ext cx="2027609" cy="45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780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D993-120B-CECF-7183-BD9CDCF4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Meta study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4B3435-8569-7A85-439C-1786CFFD6D55}"/>
              </a:ext>
            </a:extLst>
          </p:cNvPr>
          <p:cNvGrpSpPr/>
          <p:nvPr/>
        </p:nvGrpSpPr>
        <p:grpSpPr>
          <a:xfrm>
            <a:off x="4205672" y="1310783"/>
            <a:ext cx="3780655" cy="5040000"/>
            <a:chOff x="6512853" y="1296928"/>
            <a:chExt cx="3780655" cy="50400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EC6278E-02FE-8043-F405-6AD4DB0D306F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rgbClr val="E4BDB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F734910-459F-9912-82F5-31939C044748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rgbClr val="CC3B4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40EE27-EB0A-3D3F-8929-28CA886A6F61}"/>
                </a:ext>
              </a:extLst>
            </p:cNvPr>
            <p:cNvSpPr txBox="1"/>
            <p:nvPr/>
          </p:nvSpPr>
          <p:spPr>
            <a:xfrm>
              <a:off x="7065818" y="1993256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study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424048-51AF-C5B5-8CD1-1F5BB3397D95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rgbClr val="CC3A4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meta_study.txt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AB5804-FAAF-917E-0AE6-B51E9A190E63}"/>
                </a:ext>
              </a:extLst>
            </p:cNvPr>
            <p:cNvSpPr txBox="1"/>
            <p:nvPr/>
          </p:nvSpPr>
          <p:spPr>
            <a:xfrm>
              <a:off x="7051963" y="3505201"/>
              <a:ext cx="27024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meta data from the cancer study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type_of_cancer, cancer_study_identifier, name, description</a:t>
              </a:r>
            </a:p>
            <a:p>
              <a:endParaRPr lang="en-GB" noProof="1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7C3627-78A1-39CB-D10A-6F947A8C2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268552"/>
              </p:ext>
            </p:extLst>
          </p:nvPr>
        </p:nvGraphicFramePr>
        <p:xfrm>
          <a:off x="4911502" y="5932692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F53F3DD-86D3-D1FA-B78D-AE2E2B19EAA2}"/>
              </a:ext>
            </a:extLst>
          </p:cNvPr>
          <p:cNvSpPr txBox="1"/>
          <p:nvPr/>
        </p:nvSpPr>
        <p:spPr>
          <a:xfrm>
            <a:off x="8802688" y="2053277"/>
            <a:ext cx="216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Type of file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B1147-8E55-CBD9-F8E7-9682612E48C2}"/>
              </a:ext>
            </a:extLst>
          </p:cNvPr>
          <p:cNvSpPr txBox="1"/>
          <p:nvPr/>
        </p:nvSpPr>
        <p:spPr>
          <a:xfrm>
            <a:off x="1543050" y="2721046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</a:t>
            </a:r>
            <a:r>
              <a:rPr lang="en-NL" dirty="0"/>
              <a:t>ile name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2605E-BCF3-A7E9-3E80-905EFF6C11AB}"/>
              </a:ext>
            </a:extLst>
          </p:cNvPr>
          <p:cNvSpPr txBox="1"/>
          <p:nvPr/>
        </p:nvSpPr>
        <p:spPr>
          <a:xfrm>
            <a:off x="8802688" y="3857336"/>
            <a:ext cx="3067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noProof="0" dirty="0"/>
              <a:t>Short description of the type of data included on this file and the most important fields that needs to be provided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CA647-2E00-7D44-B3A3-4468B567F8C0}"/>
              </a:ext>
            </a:extLst>
          </p:cNvPr>
          <p:cNvSpPr txBox="1"/>
          <p:nvPr/>
        </p:nvSpPr>
        <p:spPr>
          <a:xfrm>
            <a:off x="469900" y="5896225"/>
            <a:ext cx="220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Required or optional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F21C0-CE99-DD2E-29FA-F2945D94FBC8}"/>
              </a:ext>
            </a:extLst>
          </p:cNvPr>
          <p:cNvSpPr txBox="1"/>
          <p:nvPr/>
        </p:nvSpPr>
        <p:spPr>
          <a:xfrm>
            <a:off x="8902079" y="5757725"/>
            <a:ext cx="2868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Number of files user needs to import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AC9D8A0-DD99-B544-0EE0-FF2716FEE5B1}"/>
              </a:ext>
            </a:extLst>
          </p:cNvPr>
          <p:cNvCxnSpPr/>
          <p:nvPr/>
        </p:nvCxnSpPr>
        <p:spPr>
          <a:xfrm>
            <a:off x="2673350" y="2905712"/>
            <a:ext cx="1333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29635F-16E2-BE95-E215-A69C961E6918}"/>
              </a:ext>
            </a:extLst>
          </p:cNvPr>
          <p:cNvCxnSpPr/>
          <p:nvPr/>
        </p:nvCxnSpPr>
        <p:spPr>
          <a:xfrm>
            <a:off x="2673350" y="6080891"/>
            <a:ext cx="1333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042CC6-26E6-D3E9-D49A-F1540ECDB671}"/>
              </a:ext>
            </a:extLst>
          </p:cNvPr>
          <p:cNvCxnSpPr>
            <a:cxnSpLocks/>
          </p:cNvCxnSpPr>
          <p:nvPr/>
        </p:nvCxnSpPr>
        <p:spPr>
          <a:xfrm flipH="1">
            <a:off x="8116888" y="2244627"/>
            <a:ext cx="569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D1C852-5C12-D5FA-ED4F-D1CBABE6CF26}"/>
              </a:ext>
            </a:extLst>
          </p:cNvPr>
          <p:cNvCxnSpPr>
            <a:cxnSpLocks/>
          </p:cNvCxnSpPr>
          <p:nvPr/>
        </p:nvCxnSpPr>
        <p:spPr>
          <a:xfrm flipH="1">
            <a:off x="8116888" y="4556027"/>
            <a:ext cx="569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126410-6ACF-D962-731C-923389FDC216}"/>
              </a:ext>
            </a:extLst>
          </p:cNvPr>
          <p:cNvCxnSpPr>
            <a:cxnSpLocks/>
          </p:cNvCxnSpPr>
          <p:nvPr/>
        </p:nvCxnSpPr>
        <p:spPr>
          <a:xfrm flipH="1">
            <a:off x="8116888" y="6096653"/>
            <a:ext cx="5699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823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3CAC-5179-D553-2E64-065CC943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Patient 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0DFA4-4A45-1A57-5971-DB8A205B2B0D}"/>
              </a:ext>
            </a:extLst>
          </p:cNvPr>
          <p:cNvGrpSpPr/>
          <p:nvPr/>
        </p:nvGrpSpPr>
        <p:grpSpPr>
          <a:xfrm>
            <a:off x="1359382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76E952B-3F68-C54D-C6AB-8DF518B1E3F5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F1B9D8A-D21F-4061-29D6-565A71C4AC8B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4C7A42-E554-43EB-C2A7-96C83DA18E59}"/>
                </a:ext>
              </a:extLst>
            </p:cNvPr>
            <p:cNvSpPr txBox="1"/>
            <p:nvPr/>
          </p:nvSpPr>
          <p:spPr>
            <a:xfrm>
              <a:off x="1898492" y="1951691"/>
              <a:ext cx="270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Clinical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5B3CCC-F2D0-9FA9-6227-163985FBB9C2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data_clinical_patient.txt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A93D6F-AE0F-2B76-502E-783D1230BFA6}"/>
                </a:ext>
              </a:extLst>
            </p:cNvPr>
            <p:cNvSpPr txBox="1"/>
            <p:nvPr/>
          </p:nvSpPr>
          <p:spPr>
            <a:xfrm>
              <a:off x="1898492" y="3505201"/>
              <a:ext cx="2702435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patient-level clinical info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PATIENT_ID, AGE, SEX, etc.</a:t>
              </a:r>
            </a:p>
            <a:p>
              <a:endParaRPr lang="en-GB" noProof="1"/>
            </a:p>
            <a:p>
              <a:r>
                <a:rPr lang="en-GB" b="1" noProof="1"/>
                <a:t>Format</a:t>
              </a:r>
              <a:r>
                <a:rPr lang="en-GB" noProof="1"/>
                <a:t> Tab-delimited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808E3B-A0D9-3FA6-C76C-084BE6C9A6FF}"/>
              </a:ext>
            </a:extLst>
          </p:cNvPr>
          <p:cNvGrpSpPr/>
          <p:nvPr/>
        </p:nvGrpSpPr>
        <p:grpSpPr>
          <a:xfrm>
            <a:off x="6512853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B8F0A42-FC9E-7680-4E37-1911A79934BD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DD4D91E-6418-1CC1-B630-03463B17AAE0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F8C83C-7420-19F1-C602-A6FD9ABCD337}"/>
                </a:ext>
              </a:extLst>
            </p:cNvPr>
            <p:cNvSpPr txBox="1"/>
            <p:nvPr/>
          </p:nvSpPr>
          <p:spPr>
            <a:xfrm>
              <a:off x="7065818" y="1993256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Clinical 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8557B2-EB43-20C2-3DA4-2EB8445E2FB0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meta_clinical_patient.txt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3115CA-F88E-A0B2-AAA5-C22DC43858BE}"/>
                </a:ext>
              </a:extLst>
            </p:cNvPr>
            <p:cNvSpPr txBox="1"/>
            <p:nvPr/>
          </p:nvSpPr>
          <p:spPr>
            <a:xfrm>
              <a:off x="7051963" y="3505201"/>
              <a:ext cx="27024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patient-level metadata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cancer_study_identifier, genetic_alteration_type, datatype, data_filename</a:t>
              </a:r>
            </a:p>
            <a:p>
              <a:endParaRPr lang="en-GB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2525CBD8-2883-E5C0-7A78-7AF0A2E7C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791995"/>
              </p:ext>
            </p:extLst>
          </p:nvPr>
        </p:nvGraphicFramePr>
        <p:xfrm>
          <a:off x="2044573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4D2B841-919E-32CF-7B5A-A91D27334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88884"/>
              </p:ext>
            </p:extLst>
          </p:nvPr>
        </p:nvGraphicFramePr>
        <p:xfrm>
          <a:off x="7198044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6297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6E922-84AE-E85D-A508-026935CAE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0920-6B69-61F2-0094-BB2474A3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Sample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515EAA-06D2-6487-E6B9-E1277199A276}"/>
              </a:ext>
            </a:extLst>
          </p:cNvPr>
          <p:cNvGrpSpPr/>
          <p:nvPr/>
        </p:nvGrpSpPr>
        <p:grpSpPr>
          <a:xfrm>
            <a:off x="1359382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0DB0A86-25F4-668C-F44C-C336D42D3039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76918F6-0A68-4C5D-5537-320AD3946F8D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44D1FE-D258-7DB8-66DE-981086994471}"/>
                </a:ext>
              </a:extLst>
            </p:cNvPr>
            <p:cNvSpPr txBox="1"/>
            <p:nvPr/>
          </p:nvSpPr>
          <p:spPr>
            <a:xfrm>
              <a:off x="1898492" y="1951691"/>
              <a:ext cx="270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Sample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9420C3E-0603-C6F6-E0E2-5B1E8356C26E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data_clinical_sample.txt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A04FED-F9E0-EEC2-20BA-BE75C7FF231F}"/>
                </a:ext>
              </a:extLst>
            </p:cNvPr>
            <p:cNvSpPr txBox="1"/>
            <p:nvPr/>
          </p:nvSpPr>
          <p:spPr>
            <a:xfrm>
              <a:off x="1898492" y="3505201"/>
              <a:ext cx="292649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sample-level clinical info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PATIENT_ID, SAMPLE_ID, etc</a:t>
              </a:r>
            </a:p>
            <a:p>
              <a:endParaRPr lang="en-GB" noProof="1"/>
            </a:p>
            <a:p>
              <a:r>
                <a:rPr lang="en-GB" b="1" noProof="1"/>
                <a:t>Format</a:t>
              </a:r>
              <a:r>
                <a:rPr lang="en-GB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B6FE490-D22E-6E24-CBB9-DE544E078DC2}"/>
              </a:ext>
            </a:extLst>
          </p:cNvPr>
          <p:cNvGrpSpPr/>
          <p:nvPr/>
        </p:nvGrpSpPr>
        <p:grpSpPr>
          <a:xfrm>
            <a:off x="6512853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7F92E5-DA34-163B-66C4-D9EBFA377AE6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9887F42-EF00-BDF9-35E0-333D094152BE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163371-FC97-68AD-3E7C-2673F43891C1}"/>
                </a:ext>
              </a:extLst>
            </p:cNvPr>
            <p:cNvSpPr txBox="1"/>
            <p:nvPr/>
          </p:nvSpPr>
          <p:spPr>
            <a:xfrm>
              <a:off x="7065818" y="1993256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sample 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51F560-C34D-DE58-60E3-46A0F6FFA63D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meta_clinical_sample.txt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DB87BE-CEDD-370C-EBD5-1DE79A131417}"/>
                </a:ext>
              </a:extLst>
            </p:cNvPr>
            <p:cNvSpPr txBox="1"/>
            <p:nvPr/>
          </p:nvSpPr>
          <p:spPr>
            <a:xfrm>
              <a:off x="7051963" y="3505201"/>
              <a:ext cx="27024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sample-level metadata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cancer_study_identifier, genetic_alteration_type, datatype, data_filename</a:t>
              </a:r>
            </a:p>
            <a:p>
              <a:endParaRPr lang="en-GB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C01E27C-551C-EEED-2E2C-1B4109F26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694902"/>
              </p:ext>
            </p:extLst>
          </p:nvPr>
        </p:nvGraphicFramePr>
        <p:xfrm>
          <a:off x="2044573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9DF4CDB-60CF-C3B7-8456-EF2F857B9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954437"/>
              </p:ext>
            </p:extLst>
          </p:nvPr>
        </p:nvGraphicFramePr>
        <p:xfrm>
          <a:off x="7198044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639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5518-40CA-F087-7B7C-BDC92B3F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Timelines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C516F1-7838-CC92-AD9F-A6FC2162FC51}"/>
              </a:ext>
            </a:extLst>
          </p:cNvPr>
          <p:cNvGrpSpPr/>
          <p:nvPr/>
        </p:nvGrpSpPr>
        <p:grpSpPr>
          <a:xfrm>
            <a:off x="320278" y="1296928"/>
            <a:ext cx="3780655" cy="5040000"/>
            <a:chOff x="1359382" y="1296928"/>
            <a:chExt cx="3780655" cy="5040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28EED20-D120-9E0E-C129-DDB4099593F7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rgbClr val="865AA8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66E9E66-97F3-BB80-FCC7-2D33B410B4BE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rgbClr val="9B84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01B508-B54A-CEC5-1F8E-EDE9C65B3BEC}"/>
                </a:ext>
              </a:extLst>
            </p:cNvPr>
            <p:cNvSpPr txBox="1"/>
            <p:nvPr/>
          </p:nvSpPr>
          <p:spPr>
            <a:xfrm>
              <a:off x="1898492" y="1951691"/>
              <a:ext cx="2702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Timeline data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2BE072-3FBF-0B8B-741C-D906B4AA2B54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rgbClr val="9B84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data_timeline_&lt;token&gt;.txt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2C5D58-1353-2141-D3DA-2AF3391EDF95}"/>
                </a:ext>
              </a:extLst>
            </p:cNvPr>
            <p:cNvSpPr txBox="1"/>
            <p:nvPr/>
          </p:nvSpPr>
          <p:spPr>
            <a:xfrm>
              <a:off x="1898492" y="3505201"/>
              <a:ext cx="292649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Events ocurring during time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PATIENT_ID, START_DATE, STOP_DATE, EVENT_TYPE</a:t>
              </a:r>
            </a:p>
            <a:p>
              <a:endParaRPr lang="en-GB" noProof="1"/>
            </a:p>
            <a:p>
              <a:r>
                <a:rPr lang="en-GB" b="1" noProof="1"/>
                <a:t>Format</a:t>
              </a:r>
              <a:r>
                <a:rPr lang="en-GB" noProof="1"/>
                <a:t> Tab-delimited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4DD0CC-811D-AFDD-DCF0-5AFE176EADF6}"/>
              </a:ext>
            </a:extLst>
          </p:cNvPr>
          <p:cNvGrpSpPr/>
          <p:nvPr/>
        </p:nvGrpSpPr>
        <p:grpSpPr>
          <a:xfrm>
            <a:off x="4406954" y="1296928"/>
            <a:ext cx="3780655" cy="5040000"/>
            <a:chOff x="6512853" y="1296928"/>
            <a:chExt cx="3780655" cy="50400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BDABC22-64F4-1755-2C69-F103B1363514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rgbClr val="9B84A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1AC9FBEC-F26D-0179-63B6-B8B090A5E457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rgbClr val="865AA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EAD8A0-DB08-78B6-DACD-5FB5E3511083}"/>
                </a:ext>
              </a:extLst>
            </p:cNvPr>
            <p:cNvSpPr txBox="1"/>
            <p:nvPr/>
          </p:nvSpPr>
          <p:spPr>
            <a:xfrm>
              <a:off x="7065818" y="1993256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timeline data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E4B118-96C5-3D9E-DA93-007CDF7A8B55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rgbClr val="865A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meta_timeline_&lt;token&gt;.txt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D31262-5C65-4524-A73A-78156CEB96F5}"/>
                </a:ext>
              </a:extLst>
            </p:cNvPr>
            <p:cNvSpPr txBox="1"/>
            <p:nvPr/>
          </p:nvSpPr>
          <p:spPr>
            <a:xfrm>
              <a:off x="7051963" y="3505201"/>
              <a:ext cx="270243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noProof="1"/>
                <a:t>Summary</a:t>
              </a:r>
            </a:p>
            <a:p>
              <a:r>
                <a:rPr lang="en-GB" noProof="1"/>
                <a:t>Contains event types metadata</a:t>
              </a:r>
            </a:p>
            <a:p>
              <a:endParaRPr lang="en-GB" noProof="1"/>
            </a:p>
            <a:p>
              <a:r>
                <a:rPr lang="en-GB" b="1" noProof="1"/>
                <a:t>Key fields</a:t>
              </a:r>
            </a:p>
            <a:p>
              <a:r>
                <a:rPr lang="en-GB" noProof="1"/>
                <a:t>cancer_study_identifier, genetic_alteration_type, datatype, data_filename</a:t>
              </a:r>
            </a:p>
            <a:p>
              <a:endParaRPr lang="en-GB" noProof="1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92B9649-A768-F63F-3132-549F27CC0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91370"/>
              </p:ext>
            </p:extLst>
          </p:nvPr>
        </p:nvGraphicFramePr>
        <p:xfrm>
          <a:off x="963904" y="5906271"/>
          <a:ext cx="2556354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9563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506791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 + token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36CF95F-CCFB-03AF-86E4-6480BF860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377710"/>
              </p:ext>
            </p:extLst>
          </p:nvPr>
        </p:nvGraphicFramePr>
        <p:xfrm>
          <a:off x="4946064" y="5906271"/>
          <a:ext cx="2629394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4661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594733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 + token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5C9B1F7-0CCB-87C1-AF0A-164711C92FDB}"/>
              </a:ext>
            </a:extLst>
          </p:cNvPr>
          <p:cNvSpPr/>
          <p:nvPr/>
        </p:nvSpPr>
        <p:spPr>
          <a:xfrm>
            <a:off x="8361401" y="1271130"/>
            <a:ext cx="1800000" cy="1800000"/>
          </a:xfrm>
          <a:prstGeom prst="roundRect">
            <a:avLst>
              <a:gd name="adj" fmla="val 7139"/>
            </a:avLst>
          </a:prstGeom>
          <a:solidFill>
            <a:srgbClr val="9B84A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TREATMENT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(Medical/Radiation Therapy)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852C9A1-9B66-307E-4FAD-6A18D438F10F}"/>
              </a:ext>
            </a:extLst>
          </p:cNvPr>
          <p:cNvSpPr/>
          <p:nvPr/>
        </p:nvSpPr>
        <p:spPr>
          <a:xfrm>
            <a:off x="8361401" y="3166602"/>
            <a:ext cx="1800000" cy="1800000"/>
          </a:xfrm>
          <a:prstGeom prst="roundRect">
            <a:avLst>
              <a:gd name="adj" fmla="val 7139"/>
            </a:avLst>
          </a:prstGeom>
          <a:solidFill>
            <a:srgbClr val="9B84A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LAB_TEST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(Type of test performed)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BEB55-58FD-8652-14CC-9BB14C603E7E}"/>
              </a:ext>
            </a:extLst>
          </p:cNvPr>
          <p:cNvSpPr/>
          <p:nvPr/>
        </p:nvSpPr>
        <p:spPr>
          <a:xfrm>
            <a:off x="9386531" y="5030669"/>
            <a:ext cx="1800000" cy="1800000"/>
          </a:xfrm>
          <a:prstGeom prst="roundRect">
            <a:avLst>
              <a:gd name="adj" fmla="val 7139"/>
            </a:avLst>
          </a:prstGeom>
          <a:solidFill>
            <a:srgbClr val="9B84A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IMAGING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(imaging collection)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E46E6E4-AA2C-4D1C-63A7-CCBD966494A6}"/>
              </a:ext>
            </a:extLst>
          </p:cNvPr>
          <p:cNvSpPr/>
          <p:nvPr/>
        </p:nvSpPr>
        <p:spPr>
          <a:xfrm>
            <a:off x="10321337" y="1271130"/>
            <a:ext cx="1800000" cy="1800000"/>
          </a:xfrm>
          <a:prstGeom prst="roundRect">
            <a:avLst>
              <a:gd name="adj" fmla="val 7139"/>
            </a:avLst>
          </a:prstGeom>
          <a:solidFill>
            <a:srgbClr val="9B84A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STATUS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(patient status)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BF30645-7493-3A79-5699-8419B37BF083}"/>
              </a:ext>
            </a:extLst>
          </p:cNvPr>
          <p:cNvSpPr/>
          <p:nvPr/>
        </p:nvSpPr>
        <p:spPr>
          <a:xfrm>
            <a:off x="10321337" y="3162528"/>
            <a:ext cx="1800000" cy="1800000"/>
          </a:xfrm>
          <a:prstGeom prst="roundRect">
            <a:avLst>
              <a:gd name="adj" fmla="val 7139"/>
            </a:avLst>
          </a:prstGeom>
          <a:solidFill>
            <a:srgbClr val="9B84A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SPECIMEN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(Speciment collection)</a:t>
            </a:r>
          </a:p>
        </p:txBody>
      </p:sp>
    </p:spTree>
    <p:extLst>
      <p:ext uri="{BB962C8B-B14F-4D97-AF65-F5344CB8AC3E}">
        <p14:creationId xmlns:p14="http://schemas.microsoft.com/office/powerpoint/2010/main" val="1488681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18D6F-3DA8-D9BD-AA5B-79F9519A3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8C7F-1E72-324E-0564-AD33F426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Discrete copy number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E167FF-2F32-CB8D-ECB9-46CCA67E7B16}"/>
              </a:ext>
            </a:extLst>
          </p:cNvPr>
          <p:cNvGrpSpPr/>
          <p:nvPr/>
        </p:nvGrpSpPr>
        <p:grpSpPr>
          <a:xfrm>
            <a:off x="165691" y="129378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7130C0E-A48D-546F-D76A-00AB382D9659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9EBBDE4-8B17-9565-66A5-65C2D36B66A8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01E339-7E2A-751E-23B8-FDC86C6D8E61}"/>
                </a:ext>
              </a:extLst>
            </p:cNvPr>
            <p:cNvSpPr txBox="1"/>
            <p:nvPr/>
          </p:nvSpPr>
          <p:spPr>
            <a:xfrm>
              <a:off x="1898492" y="1840853"/>
              <a:ext cx="2702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Discrete copy number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76CC68-0287-2B9A-35E8-47184819379A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data_cna_discrete.txt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A5AD34-54E6-4E84-114B-999FA9596994}"/>
                </a:ext>
              </a:extLst>
            </p:cNvPr>
            <p:cNvSpPr txBox="1"/>
            <p:nvPr/>
          </p:nvSpPr>
          <p:spPr>
            <a:xfrm>
              <a:off x="1898492" y="3505201"/>
              <a:ext cx="292649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Contains discrete cna from GISTIC 2.0 or RAE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Hugo_Stmbol, Entrez_Gene_Id, SAMPLE_ID_1, etc</a:t>
              </a:r>
            </a:p>
            <a:p>
              <a:endParaRPr lang="en-GB" sz="1600" noProof="1"/>
            </a:p>
            <a:p>
              <a:r>
                <a:rPr lang="en-GB" sz="1600" b="1" noProof="1"/>
                <a:t>Format</a:t>
              </a:r>
              <a:r>
                <a:rPr lang="en-GB" sz="1600" noProof="1"/>
                <a:t> wide/long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5CEA3F-6A5A-E89E-D3C3-689E9D7A704A}"/>
              </a:ext>
            </a:extLst>
          </p:cNvPr>
          <p:cNvGrpSpPr/>
          <p:nvPr/>
        </p:nvGrpSpPr>
        <p:grpSpPr>
          <a:xfrm>
            <a:off x="4171190" y="129378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C8C8E58-7761-8293-2B10-51E56F591FFA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2B9BF96-08C1-519D-FBF6-E6DCB5ED16CF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96B6CD-3909-BF42-78D9-3051CE16AE0C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Discrete copy number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4948D7-C926-2779-5817-D30447336528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meta_cna_discrete.txt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03586B-EDEE-121D-817A-E5263B1FE037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Contains cna metadata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cancer_study_identifier, genetic_alteration_type, datatype, show_profile_in_analysis_tab,</a:t>
              </a:r>
            </a:p>
            <a:p>
              <a:r>
                <a:rPr lang="en-GB" sz="1600" noProof="1"/>
                <a:t>profile_name, profile_description, data_filename</a:t>
              </a:r>
            </a:p>
            <a:p>
              <a:endParaRPr lang="en-GB" sz="16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F43D353-FA93-151E-9EB9-8CD0ABB4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950332"/>
              </p:ext>
            </p:extLst>
          </p:nvPr>
        </p:nvGraphicFramePr>
        <p:xfrm>
          <a:off x="850882" y="590313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763E667-676B-4ED3-354F-569EB4FB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614504"/>
              </p:ext>
            </p:extLst>
          </p:nvPr>
        </p:nvGraphicFramePr>
        <p:xfrm>
          <a:off x="4856381" y="590313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AE2BB65-62AB-212F-8C55-2CA816E0AC03}"/>
              </a:ext>
            </a:extLst>
          </p:cNvPr>
          <p:cNvGrpSpPr/>
          <p:nvPr/>
        </p:nvGrpSpPr>
        <p:grpSpPr>
          <a:xfrm>
            <a:off x="8245654" y="1293788"/>
            <a:ext cx="3780655" cy="5040000"/>
            <a:chOff x="6512853" y="1296928"/>
            <a:chExt cx="3780655" cy="5040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8647B7F6-0E19-52B4-5E37-E76A2EA57B59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E362F89-D552-2CC6-418F-892FB800C45D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B59DE3-433A-1C7E-8373-8F8A37A63B1C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 discrete copy number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078EFB-C79F-B21E-E656-1D70FDDB15EE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case_cna.txt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1AD7D0-091A-1054-FF6D-7D0EDA905E37}"/>
                </a:ext>
              </a:extLst>
            </p:cNvPr>
            <p:cNvSpPr txBox="1"/>
            <p:nvPr/>
          </p:nvSpPr>
          <p:spPr>
            <a:xfrm>
              <a:off x="6985435" y="3495582"/>
              <a:ext cx="29840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List of cases with discrete cna data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cancer_study_identifier, stable_id, case_list_name, case_list_description, case_list_ids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30DA127-EE40-763F-4477-95230DDF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29989"/>
              </p:ext>
            </p:extLst>
          </p:nvPr>
        </p:nvGraphicFramePr>
        <p:xfrm>
          <a:off x="8930845" y="590313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3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752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D1521-ACA8-3307-C6FB-B29B9757E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FAA3-BF97-6FD0-D480-EA7F6040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Continuous copy number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D57324-BE64-97EB-EFBA-9A746A09B37A}"/>
              </a:ext>
            </a:extLst>
          </p:cNvPr>
          <p:cNvGrpSpPr/>
          <p:nvPr/>
        </p:nvGrpSpPr>
        <p:grpSpPr>
          <a:xfrm>
            <a:off x="1359382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6E2D3CF-1C60-2AED-74B3-71BC0A55A789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B8A255D-0D99-27F4-A62D-B206C0C97BF9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65E340-46E3-6552-B1B8-4A24650AA6D2}"/>
                </a:ext>
              </a:extLst>
            </p:cNvPr>
            <p:cNvSpPr txBox="1"/>
            <p:nvPr/>
          </p:nvSpPr>
          <p:spPr>
            <a:xfrm>
              <a:off x="1898492" y="1840853"/>
              <a:ext cx="2702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Continuous copy number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930488-94ED-0C5D-CC55-DDEA2DA70AB9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data_log2_cna.txt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E963AC-D0A0-3E44-D24A-36C9F3818355}"/>
                </a:ext>
              </a:extLst>
            </p:cNvPr>
            <p:cNvSpPr txBox="1"/>
            <p:nvPr/>
          </p:nvSpPr>
          <p:spPr>
            <a:xfrm>
              <a:off x="1898492" y="3505201"/>
              <a:ext cx="292649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Contains log2 can data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Hugo_Stmbol, Entrez_Gene_Id, SAMPLE_ID_1, etc</a:t>
              </a:r>
            </a:p>
            <a:p>
              <a:endParaRPr lang="en-GB" sz="1600" noProof="1"/>
            </a:p>
            <a:p>
              <a:r>
                <a:rPr lang="en-GB" sz="1600" b="1" noProof="1"/>
                <a:t>Format</a:t>
              </a:r>
              <a:r>
                <a:rPr lang="en-GB" sz="1600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3B1221-FD95-53F8-A8A8-34995A1287A4}"/>
              </a:ext>
            </a:extLst>
          </p:cNvPr>
          <p:cNvGrpSpPr/>
          <p:nvPr/>
        </p:nvGrpSpPr>
        <p:grpSpPr>
          <a:xfrm>
            <a:off x="6512853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32EB563-76D6-EBD4-138A-27DE6723D712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B3EEA6E-2B7E-E861-CF2F-ABF4D4B713AC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77DD21-FD13-EF70-7DB9-D7C9C074A224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continuous copy number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8ED71B-909F-E36D-A2E8-0748F3917A74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meta_log2_cna.txt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AA2FB0-4179-0D1D-C382-087F24C6E552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Contains log2 cna metadata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cancer_study_identifier, genetic_alteration_type, datatype, show_profile_in_analysis_tab,</a:t>
              </a:r>
            </a:p>
            <a:p>
              <a:r>
                <a:rPr lang="en-GB" sz="1600" noProof="1"/>
                <a:t>profile_name, profile_description, data_filename</a:t>
              </a:r>
            </a:p>
            <a:p>
              <a:endParaRPr lang="en-GB" sz="16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23D6836-1603-157A-CEAB-4D97DC86C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672904"/>
              </p:ext>
            </p:extLst>
          </p:nvPr>
        </p:nvGraphicFramePr>
        <p:xfrm>
          <a:off x="2044573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0F688A7-FB12-B13D-1634-DFC54BB56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79952"/>
              </p:ext>
            </p:extLst>
          </p:nvPr>
        </p:nvGraphicFramePr>
        <p:xfrm>
          <a:off x="7198044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152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3DE9-929B-B788-6A22-CCF87AF29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74D7-432B-A30E-9B04-35B44DB4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Segmented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37E2FD-0117-D6DE-7ED7-051FDF262F94}"/>
              </a:ext>
            </a:extLst>
          </p:cNvPr>
          <p:cNvGrpSpPr/>
          <p:nvPr/>
        </p:nvGrpSpPr>
        <p:grpSpPr>
          <a:xfrm>
            <a:off x="1359382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7F1E34E-8625-7F4B-D6EF-F565CA20E2B7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43899BE-6E08-C304-D1B9-E4D321847E81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C92957-B104-2D4B-86F9-A9B353386228}"/>
                </a:ext>
              </a:extLst>
            </p:cNvPr>
            <p:cNvSpPr txBox="1"/>
            <p:nvPr/>
          </p:nvSpPr>
          <p:spPr>
            <a:xfrm>
              <a:off x="1898492" y="1923983"/>
              <a:ext cx="2702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Segmented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0EE5C-36B2-854F-9DE9-F83D36A183E0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data_cna_hg19.txt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4B9DE5-D127-8378-D99F-B5E1C75A03DE}"/>
                </a:ext>
              </a:extLst>
            </p:cNvPr>
            <p:cNvSpPr txBox="1"/>
            <p:nvPr/>
          </p:nvSpPr>
          <p:spPr>
            <a:xfrm>
              <a:off x="1898492" y="3505201"/>
              <a:ext cx="292649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list of loci and associated numeric values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SAMPLE_ID, CHROM, LOC.START, LOC.END, NUM.MARK, SEG.MEAN</a:t>
              </a:r>
            </a:p>
            <a:p>
              <a:endParaRPr lang="en-GB" sz="1500" noProof="1"/>
            </a:p>
            <a:p>
              <a:r>
                <a:rPr lang="en-GB" sz="1500" b="1" noProof="1"/>
                <a:t>Format</a:t>
              </a:r>
              <a:r>
                <a:rPr lang="en-GB" sz="1500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E93B72-7ABE-3047-5DA6-C0606EB8F750}"/>
              </a:ext>
            </a:extLst>
          </p:cNvPr>
          <p:cNvGrpSpPr/>
          <p:nvPr/>
        </p:nvGrpSpPr>
        <p:grpSpPr>
          <a:xfrm>
            <a:off x="6512853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5AC3C65-CB22-DE3F-32EE-8006E6E1E208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0297CD2-8D06-0DCE-920C-6A17C48EB8C9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58A405-F8EE-BF29-C713-15A26932D143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segmented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1BF68AB-7014-6BB5-CB21-F272976B56F6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meta_cna_hg19.txt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1293A5-D2B0-0D37-908A-3A00EC73C193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Contains segmented metadata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cancer_study_identifier, genetic_alteration_type, datatype, reference_genome_id, description, data_filename</a:t>
              </a:r>
            </a:p>
            <a:p>
              <a:endParaRPr lang="en-GB" sz="16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586CB38-EF51-6C2D-A29E-C5C1A1848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190255"/>
              </p:ext>
            </p:extLst>
          </p:nvPr>
        </p:nvGraphicFramePr>
        <p:xfrm>
          <a:off x="2044573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41523B0-BF25-602C-000F-6DAE3A786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08898"/>
              </p:ext>
            </p:extLst>
          </p:nvPr>
        </p:nvGraphicFramePr>
        <p:xfrm>
          <a:off x="7198044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10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A95F2-C643-27B9-79C0-AC057F90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F0078-8AA2-15CB-DFA8-866BE0E2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Expression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E16813-315A-FAFB-1C48-FE30C2EB3AF8}"/>
              </a:ext>
            </a:extLst>
          </p:cNvPr>
          <p:cNvGrpSpPr/>
          <p:nvPr/>
        </p:nvGrpSpPr>
        <p:grpSpPr>
          <a:xfrm>
            <a:off x="1359382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C397371-41F2-D10A-DFB4-EB7AEE6EEF51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BD8AD9D-1A95-3E31-8805-49E4F9AE4FCE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EBA47E-98EC-BCD6-FC73-3016242647F4}"/>
                </a:ext>
              </a:extLst>
            </p:cNvPr>
            <p:cNvSpPr txBox="1"/>
            <p:nvPr/>
          </p:nvSpPr>
          <p:spPr>
            <a:xfrm>
              <a:off x="1898492" y="1923983"/>
              <a:ext cx="2702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Expression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22F5AB-DEAD-951A-CB2E-3EDDCBED4D63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data_expression.txt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CE7DA6-AE4F-C4D1-452C-811FD1A29E6C}"/>
                </a:ext>
              </a:extLst>
            </p:cNvPr>
            <p:cNvSpPr txBox="1"/>
            <p:nvPr/>
          </p:nvSpPr>
          <p:spPr>
            <a:xfrm>
              <a:off x="1898492" y="3505201"/>
              <a:ext cx="299797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gene expression values in continuous, discrete or z-score format 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HUGO_SYMBOL, ENTREZ_GENE_ID, SAMPLE_ID_1, etc</a:t>
              </a:r>
            </a:p>
            <a:p>
              <a:endParaRPr lang="en-GB" sz="1500" noProof="1"/>
            </a:p>
            <a:p>
              <a:r>
                <a:rPr lang="en-GB" sz="1500" b="1" noProof="1"/>
                <a:t>Format</a:t>
              </a:r>
              <a:r>
                <a:rPr lang="en-GB" sz="1500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D42378-425F-2706-6CEA-3FD700EDA3F5}"/>
              </a:ext>
            </a:extLst>
          </p:cNvPr>
          <p:cNvGrpSpPr/>
          <p:nvPr/>
        </p:nvGrpSpPr>
        <p:grpSpPr>
          <a:xfrm>
            <a:off x="6512853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0F85FE7-1075-0E7E-CDFA-81B3FFABA396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F5DA1CB-2CAE-78F0-0A45-359210C78E3A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473F91-2795-640A-C6E9-C1540CE99290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expression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E69E96-AB24-F28D-E48B-BF9615FF0EDE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meta_expression.txt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C97200-65A7-98B7-1591-1284480CFE5A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expression metadata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cancer_study_identifier, genetic_alteration_type, datatype, stable_id, show_profile_in_analysis_tab, profile_name, profile_description, data_filename</a:t>
              </a:r>
            </a:p>
            <a:p>
              <a:endParaRPr lang="en-GB" sz="15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22E2725-6973-F17D-4BA3-97EF13218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272305"/>
              </p:ext>
            </p:extLst>
          </p:nvPr>
        </p:nvGraphicFramePr>
        <p:xfrm>
          <a:off x="2044573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98D55E1-AA8B-7CEB-6639-D7F029A96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911316"/>
              </p:ext>
            </p:extLst>
          </p:nvPr>
        </p:nvGraphicFramePr>
        <p:xfrm>
          <a:off x="7198044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616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6D4CF-E09D-78D2-79E3-B9AA6361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E6C8-9A5A-60B0-C0EF-BF72F031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Mutation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94E8D1-B51F-DD71-165C-A91F07F936E3}"/>
              </a:ext>
            </a:extLst>
          </p:cNvPr>
          <p:cNvGrpSpPr/>
          <p:nvPr/>
        </p:nvGrpSpPr>
        <p:grpSpPr>
          <a:xfrm>
            <a:off x="165691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096FD79-D2C5-9657-F893-581AB3366520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20C00A6-E49C-6BD5-AF34-A905EAA70C6D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78F8F3-5D1A-2A40-CC19-588306C97011}"/>
                </a:ext>
              </a:extLst>
            </p:cNvPr>
            <p:cNvSpPr txBox="1"/>
            <p:nvPr/>
          </p:nvSpPr>
          <p:spPr>
            <a:xfrm>
              <a:off x="1898492" y="1923983"/>
              <a:ext cx="27024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Mutation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D15607-045F-394E-795C-B2BC961AE8B4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data_mutations.txt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F20B3B-9E8F-C728-2B9E-3661672E5A22}"/>
                </a:ext>
              </a:extLst>
            </p:cNvPr>
            <p:cNvSpPr txBox="1"/>
            <p:nvPr/>
          </p:nvSpPr>
          <p:spPr>
            <a:xfrm>
              <a:off x="1898492" y="3505201"/>
              <a:ext cx="2997973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genetic variants in MAF format. 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32 columns from the TCGA MAF format.</a:t>
              </a:r>
            </a:p>
            <a:p>
              <a:endParaRPr lang="en-GB" sz="1500" noProof="1"/>
            </a:p>
            <a:p>
              <a:r>
                <a:rPr lang="en-GB" sz="1500" b="1" noProof="1"/>
                <a:t>Format</a:t>
              </a:r>
              <a:r>
                <a:rPr lang="en-GB" sz="1500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277B97-6F06-045B-62F1-DCACD797FE08}"/>
              </a:ext>
            </a:extLst>
          </p:cNvPr>
          <p:cNvGrpSpPr/>
          <p:nvPr/>
        </p:nvGrpSpPr>
        <p:grpSpPr>
          <a:xfrm>
            <a:off x="4092427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62233B55-DB1C-B374-BD08-63CE136702CF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EDD0989-AFEA-2838-74E0-4CAE1517EBCC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2BD25B-5EB7-8DEF-A0DC-C7B4DEDDE060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mutation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E7F81E-E63F-81C9-7AAE-ADFF629560E1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meta_mutations.txt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0C6255-3847-19A2-48D9-11A162F94FDE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genetic variants metadata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cancer_study_identifier, genetic_alteration_type, datatype, stable_id, show_profile_in_analysis_tab, profile_description, profile_name, data_filename, namespaces</a:t>
              </a:r>
            </a:p>
            <a:p>
              <a:endParaRPr lang="en-GB" sz="15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6298907-AFA4-CD65-C7C1-D8B4A2810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991960"/>
              </p:ext>
            </p:extLst>
          </p:nvPr>
        </p:nvGraphicFramePr>
        <p:xfrm>
          <a:off x="850882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D809E9B-6CC1-A448-2515-764A19898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599017"/>
              </p:ext>
            </p:extLst>
          </p:nvPr>
        </p:nvGraphicFramePr>
        <p:xfrm>
          <a:off x="4777618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0FC144B-5F6C-6022-0B82-8D2B9F78FFF3}"/>
              </a:ext>
            </a:extLst>
          </p:cNvPr>
          <p:cNvGrpSpPr/>
          <p:nvPr/>
        </p:nvGrpSpPr>
        <p:grpSpPr>
          <a:xfrm>
            <a:off x="8030609" y="1293788"/>
            <a:ext cx="3780655" cy="5040000"/>
            <a:chOff x="6512853" y="1296928"/>
            <a:chExt cx="3780655" cy="5040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13335C9-FFE1-A799-6B9E-461FE4C0AC0D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47B5FF7-7C53-E51A-D7A3-E6E406F2C60F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372D06-069C-92C4-A95F-4253545454B8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 sequenced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61B40CE-B395-8379-9E58-FCCC128080CE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case_sequenced.txt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353E3C-1BCD-8222-2B23-86AB437AB62D}"/>
                </a:ext>
              </a:extLst>
            </p:cNvPr>
            <p:cNvSpPr txBox="1"/>
            <p:nvPr/>
          </p:nvSpPr>
          <p:spPr>
            <a:xfrm>
              <a:off x="6985435" y="3495582"/>
              <a:ext cx="298400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List of cases with mutation data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cancer_study_identifier, stable_id, case_list_name, case_list_description, case_list_ids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588FD95-364D-6449-F4C4-67F61CC23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816304"/>
              </p:ext>
            </p:extLst>
          </p:nvPr>
        </p:nvGraphicFramePr>
        <p:xfrm>
          <a:off x="8715800" y="590313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3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58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229A9-368D-E480-3782-A4DF282A6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E783-7560-EF81-FE6E-6BE2EB3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cBioPortal data structure</a:t>
            </a:r>
            <a:endParaRPr lang="en-GB" noProof="1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357C929D-A7F2-BA73-A146-516DFC48B7F5}"/>
              </a:ext>
            </a:extLst>
          </p:cNvPr>
          <p:cNvSpPr/>
          <p:nvPr/>
        </p:nvSpPr>
        <p:spPr>
          <a:xfrm>
            <a:off x="2364867" y="1575003"/>
            <a:ext cx="895149" cy="4735629"/>
          </a:xfrm>
          <a:prstGeom prst="upDownArrow">
            <a:avLst/>
          </a:prstGeom>
          <a:solidFill>
            <a:srgbClr val="4472C4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16438B7D-F400-C459-1AFB-6864D198A36C}"/>
              </a:ext>
            </a:extLst>
          </p:cNvPr>
          <p:cNvSpPr/>
          <p:nvPr/>
        </p:nvSpPr>
        <p:spPr>
          <a:xfrm>
            <a:off x="8458425" y="1575003"/>
            <a:ext cx="895149" cy="4735629"/>
          </a:xfrm>
          <a:prstGeom prst="upDownArrow">
            <a:avLst/>
          </a:prstGeom>
          <a:solidFill>
            <a:srgbClr val="4472C4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8EA586-D624-903E-0EA6-0D7A60625556}"/>
              </a:ext>
            </a:extLst>
          </p:cNvPr>
          <p:cNvSpPr txBox="1"/>
          <p:nvPr/>
        </p:nvSpPr>
        <p:spPr>
          <a:xfrm>
            <a:off x="8055951" y="3160572"/>
            <a:ext cx="170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/>
              <a:t>Study 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B8D6C-5490-9E14-214E-49AB90C40C81}"/>
              </a:ext>
            </a:extLst>
          </p:cNvPr>
          <p:cNvSpPr txBox="1"/>
          <p:nvPr/>
        </p:nvSpPr>
        <p:spPr>
          <a:xfrm>
            <a:off x="7981926" y="2052104"/>
            <a:ext cx="185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/>
              <a:t>Studies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7B5D7-C106-F698-BBE6-50B30ABC4D0F}"/>
              </a:ext>
            </a:extLst>
          </p:cNvPr>
          <p:cNvSpPr txBox="1"/>
          <p:nvPr/>
        </p:nvSpPr>
        <p:spPr>
          <a:xfrm>
            <a:off x="8241597" y="4378000"/>
            <a:ext cx="1328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1"/>
              <a:t>Patient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41C0D-2318-9C53-7C67-5C94CC391894}"/>
              </a:ext>
            </a:extLst>
          </p:cNvPr>
          <p:cNvSpPr txBox="1"/>
          <p:nvPr/>
        </p:nvSpPr>
        <p:spPr>
          <a:xfrm>
            <a:off x="8104367" y="5410762"/>
            <a:ext cx="160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1"/>
              <a:t>Molecular data</a:t>
            </a:r>
          </a:p>
        </p:txBody>
      </p:sp>
      <p:pic>
        <p:nvPicPr>
          <p:cNvPr id="18" name="Google Shape;68;p15">
            <a:extLst>
              <a:ext uri="{FF2B5EF4-FFF2-40B4-BE49-F238E27FC236}">
                <a16:creationId xmlns:a16="http://schemas.microsoft.com/office/drawing/2014/main" id="{043B0843-1302-A6D9-97C4-A0907CA7CD5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14" y="593457"/>
            <a:ext cx="4175133" cy="310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17;p19">
            <a:extLst>
              <a:ext uri="{FF2B5EF4-FFF2-40B4-BE49-F238E27FC236}">
                <a16:creationId xmlns:a16="http://schemas.microsoft.com/office/drawing/2014/main" id="{A0477ED6-A473-166D-205D-0809FC2380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22" y="1877217"/>
            <a:ext cx="4175134" cy="283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91;p27">
            <a:extLst>
              <a:ext uri="{FF2B5EF4-FFF2-40B4-BE49-F238E27FC236}">
                <a16:creationId xmlns:a16="http://schemas.microsoft.com/office/drawing/2014/main" id="{02DA6CD7-EF45-FFD6-E7FA-28534E0D788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698" y="2761059"/>
            <a:ext cx="4061432" cy="329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11">
            <a:extLst>
              <a:ext uri="{FF2B5EF4-FFF2-40B4-BE49-F238E27FC236}">
                <a16:creationId xmlns:a16="http://schemas.microsoft.com/office/drawing/2014/main" id="{400BC654-4680-F8DD-CBE6-71521170F3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1641" y="4167130"/>
            <a:ext cx="4104866" cy="2892625"/>
            <a:chOff x="414068" y="1160602"/>
            <a:chExt cx="11361711" cy="51052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Top"/>
            <a:lightRig rig="threePt" dir="t"/>
          </a:scene3d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DAF7E0D9-5355-2ED3-7EB4-943F0F908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698" y="1160602"/>
              <a:ext cx="4522051" cy="3116296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EB1F7FB-A694-10A0-6F3E-354017CD0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8" y="1161830"/>
              <a:ext cx="3375206" cy="3118986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A9B3BC80-33A4-9E55-D930-1CBF5C64E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2173" y="1160602"/>
              <a:ext cx="3003606" cy="3116296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8E9785C1-141A-0010-2E39-308E11811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68" y="4391577"/>
              <a:ext cx="3375206" cy="187269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DE39FD35-AECA-8909-160A-3C063B7DC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698" y="4389003"/>
              <a:ext cx="7746734" cy="187689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7134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850EE-783C-6401-F057-65043A0D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1BDA-6207-86B9-B38A-4AFFC9F5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Methylation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276F43-1BE2-1667-E0C9-E11EA8866D05}"/>
              </a:ext>
            </a:extLst>
          </p:cNvPr>
          <p:cNvGrpSpPr/>
          <p:nvPr/>
        </p:nvGrpSpPr>
        <p:grpSpPr>
          <a:xfrm>
            <a:off x="1359382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D69B123-AFC4-46A2-EF19-775C0B96510C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2A4F397-7BD4-6D2D-0D20-095817CE1F03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D31449-35B9-261C-2DDE-7390C5DBF797}"/>
                </a:ext>
              </a:extLst>
            </p:cNvPr>
            <p:cNvSpPr txBox="1"/>
            <p:nvPr/>
          </p:nvSpPr>
          <p:spPr>
            <a:xfrm>
              <a:off x="1898492" y="1992807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Methylation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1B65BA-8C65-CA9A-16EB-12654E35363D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data_methylation.txt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2B1294-8E89-D028-9392-ECCFD12D25F6}"/>
                </a:ext>
              </a:extLst>
            </p:cNvPr>
            <p:cNvSpPr txBox="1"/>
            <p:nvPr/>
          </p:nvSpPr>
          <p:spPr>
            <a:xfrm>
              <a:off x="1898492" y="3505201"/>
              <a:ext cx="2997973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a bet-value from the Infinium methylation array platform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HUGO_SYMBOL, ENTREZ_GENE_ID, SAMPLE_ID_1, etc</a:t>
              </a:r>
            </a:p>
            <a:p>
              <a:endParaRPr lang="en-GB" sz="1500" noProof="1"/>
            </a:p>
            <a:p>
              <a:r>
                <a:rPr lang="en-GB" sz="1500" b="1" noProof="1"/>
                <a:t>Format</a:t>
              </a:r>
              <a:r>
                <a:rPr lang="en-GB" sz="1500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6097AA-5BD1-5667-C6A7-95B639064F6E}"/>
              </a:ext>
            </a:extLst>
          </p:cNvPr>
          <p:cNvGrpSpPr/>
          <p:nvPr/>
        </p:nvGrpSpPr>
        <p:grpSpPr>
          <a:xfrm>
            <a:off x="6512853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90DD3C0D-D17D-2B7D-842D-720CAAAF41E1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84F1B64-65BA-1535-F966-2B7B4130AD9C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39A594E-BE85-EC54-CC68-9652E3316429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methylation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DE6DFA-8761-5D0F-E2A5-3A5FD5D195DA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meta_methylation.txt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4020CD-A1A6-B5CC-165A-80F551A7875E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methylation metadata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cancer_study_identifier, genetic_alteration_type, datatype, stable_id, show_profile_in_analysis_tab, profile_name, profile_description, data_filename</a:t>
              </a:r>
            </a:p>
            <a:p>
              <a:endParaRPr lang="en-GB" sz="15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181648E-2C66-B775-D510-C7D7765D6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139997"/>
              </p:ext>
            </p:extLst>
          </p:nvPr>
        </p:nvGraphicFramePr>
        <p:xfrm>
          <a:off x="2044573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F640195-4870-50C1-F240-255B2BA35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848648"/>
              </p:ext>
            </p:extLst>
          </p:nvPr>
        </p:nvGraphicFramePr>
        <p:xfrm>
          <a:off x="7198044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740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B06B9-EAD0-7DC6-4FE6-81981F9CD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3237-EEB3-AA5B-5AFC-1816AF21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Protein level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2A31D6-BFA1-F064-DB24-942FFF402224}"/>
              </a:ext>
            </a:extLst>
          </p:cNvPr>
          <p:cNvGrpSpPr/>
          <p:nvPr/>
        </p:nvGrpSpPr>
        <p:grpSpPr>
          <a:xfrm>
            <a:off x="1359382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56E9843B-A1C8-F35C-4E19-DA02829CADCE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A95D72-F60D-2845-E387-DE9BC6A0C21B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C89E19-409B-09F7-8A0A-F93EC1C30D31}"/>
                </a:ext>
              </a:extLst>
            </p:cNvPr>
            <p:cNvSpPr txBox="1"/>
            <p:nvPr/>
          </p:nvSpPr>
          <p:spPr>
            <a:xfrm>
              <a:off x="1898492" y="1992807"/>
              <a:ext cx="270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Protein level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D0901E-D271-E808-C02E-C0F22E520601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data_protein.txt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223279-4166-B2AD-CBF5-F6E4FE3FC7B1}"/>
                </a:ext>
              </a:extLst>
            </p:cNvPr>
            <p:cNvSpPr txBox="1"/>
            <p:nvPr/>
          </p:nvSpPr>
          <p:spPr>
            <a:xfrm>
              <a:off x="1898492" y="3505201"/>
              <a:ext cx="299797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Protein expression measured by reverse-phase protein array or mass spectrometry (log2 or z-score)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COMPOSITE.ELEMENT.REF, SAMPLE_ID_1, etc</a:t>
              </a:r>
            </a:p>
            <a:p>
              <a:endParaRPr lang="en-GB" sz="1500" noProof="1"/>
            </a:p>
            <a:p>
              <a:r>
                <a:rPr lang="en-GB" sz="1500" b="1" noProof="1"/>
                <a:t>Format</a:t>
              </a:r>
              <a:r>
                <a:rPr lang="en-GB" sz="1500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CF91F9-6DA6-6638-4DFB-EE4D6E0D8535}"/>
              </a:ext>
            </a:extLst>
          </p:cNvPr>
          <p:cNvGrpSpPr/>
          <p:nvPr/>
        </p:nvGrpSpPr>
        <p:grpSpPr>
          <a:xfrm>
            <a:off x="6512853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C399A94-C8B6-0DC1-3596-8829DBD2204F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8592A6B-6D1D-5C1F-BD44-284FD0F884B0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A2E453-58EA-ACD9-C0AB-53F7F74435F1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protein level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F0CEDD-178E-0418-63EF-DCA04A33AC20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meta_protein.txt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D0D8EF-F0FC-F27C-77AC-341BA7A9E976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protein level metadata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cancer_study_identifier, genetic_alteration_type, datatype, stable_id, show_profile_in_analysis_tab, profile_name, profile_description, data_filename</a:t>
              </a:r>
            </a:p>
            <a:p>
              <a:endParaRPr lang="en-GB" sz="15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02B61E5-F4BA-34E2-EBB2-11F39C30B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288888"/>
              </p:ext>
            </p:extLst>
          </p:nvPr>
        </p:nvGraphicFramePr>
        <p:xfrm>
          <a:off x="2044573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68CB609-4CB3-5E3D-BF91-B94AC3AF9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808636"/>
              </p:ext>
            </p:extLst>
          </p:nvPr>
        </p:nvGraphicFramePr>
        <p:xfrm>
          <a:off x="7198044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143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A9C49-36E2-29D8-E6AB-D0ABD72BA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E828-7010-CD7E-8102-D0F9D39E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Structural Variant data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30887C-F690-80A3-9BB1-135EC2721B3D}"/>
              </a:ext>
            </a:extLst>
          </p:cNvPr>
          <p:cNvGrpSpPr/>
          <p:nvPr/>
        </p:nvGrpSpPr>
        <p:grpSpPr>
          <a:xfrm>
            <a:off x="165691" y="1296928"/>
            <a:ext cx="3780655" cy="5040000"/>
            <a:chOff x="1359382" y="1296928"/>
            <a:chExt cx="3780655" cy="50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606B29D-182C-BF02-8F82-DD4717ECE7D5}"/>
                </a:ext>
              </a:extLst>
            </p:cNvPr>
            <p:cNvSpPr/>
            <p:nvPr/>
          </p:nvSpPr>
          <p:spPr>
            <a:xfrm>
              <a:off x="1359382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6C1421-34BC-656D-9F86-99208A26E83A}"/>
                </a:ext>
              </a:extLst>
            </p:cNvPr>
            <p:cNvSpPr/>
            <p:nvPr/>
          </p:nvSpPr>
          <p:spPr>
            <a:xfrm>
              <a:off x="1674437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B322D3-A4B7-7132-C9B4-C7C02B83EB89}"/>
                </a:ext>
              </a:extLst>
            </p:cNvPr>
            <p:cNvSpPr txBox="1"/>
            <p:nvPr/>
          </p:nvSpPr>
          <p:spPr>
            <a:xfrm>
              <a:off x="1898492" y="1914151"/>
              <a:ext cx="2702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Strucutral variant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9E836C-C753-7F18-2EFE-B639921620E9}"/>
                </a:ext>
              </a:extLst>
            </p:cNvPr>
            <p:cNvSpPr/>
            <p:nvPr/>
          </p:nvSpPr>
          <p:spPr>
            <a:xfrm>
              <a:off x="1674437" y="2689693"/>
              <a:ext cx="3150546" cy="5885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data_sv.txt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0A91A2-0C59-FC99-D0D0-0DFA898D0417}"/>
                </a:ext>
              </a:extLst>
            </p:cNvPr>
            <p:cNvSpPr txBox="1"/>
            <p:nvPr/>
          </p:nvSpPr>
          <p:spPr>
            <a:xfrm>
              <a:off x="1898492" y="3505201"/>
              <a:ext cx="2997973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all kinds of structural vairants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SAMPLE_ID, SV_STATUS, etc (check table online)</a:t>
              </a:r>
            </a:p>
            <a:p>
              <a:endParaRPr lang="en-GB" sz="1500" noProof="1"/>
            </a:p>
            <a:p>
              <a:r>
                <a:rPr lang="en-GB" sz="1500" b="1" noProof="1"/>
                <a:t>Format</a:t>
              </a:r>
              <a:r>
                <a:rPr lang="en-GB" sz="1500" noProof="1"/>
                <a:t> Tab-delimited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23E81-5622-9459-2CFF-C744C7C6AD6E}"/>
              </a:ext>
            </a:extLst>
          </p:cNvPr>
          <p:cNvGrpSpPr/>
          <p:nvPr/>
        </p:nvGrpSpPr>
        <p:grpSpPr>
          <a:xfrm>
            <a:off x="4170401" y="1296928"/>
            <a:ext cx="3780655" cy="5040000"/>
            <a:chOff x="6512853" y="1296928"/>
            <a:chExt cx="3780655" cy="5040000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7013D51-8C32-4A77-B9AB-A4B386BB91A0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0AC0EC4-7197-6061-4E5F-07053BADB762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5DF606-F362-D0E0-C814-7E5F413576B4}"/>
                </a:ext>
              </a:extLst>
            </p:cNvPr>
            <p:cNvSpPr txBox="1"/>
            <p:nvPr/>
          </p:nvSpPr>
          <p:spPr>
            <a:xfrm>
              <a:off x="7065818" y="1882417"/>
              <a:ext cx="27024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 structural variant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2C1901-6423-1DE0-6CE4-B900CF4CAB96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meta_sv.txt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4DB390-5EB9-B5F6-552E-705BA586F7C3}"/>
                </a:ext>
              </a:extLst>
            </p:cNvPr>
            <p:cNvSpPr txBox="1"/>
            <p:nvPr/>
          </p:nvSpPr>
          <p:spPr>
            <a:xfrm>
              <a:off x="6985435" y="3495582"/>
              <a:ext cx="3150546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b="1" noProof="1"/>
                <a:t>Summary</a:t>
              </a:r>
            </a:p>
            <a:p>
              <a:r>
                <a:rPr lang="en-GB" sz="1500" noProof="1"/>
                <a:t>Contains structural variant metadata</a:t>
              </a:r>
            </a:p>
            <a:p>
              <a:endParaRPr lang="en-GB" sz="1500" noProof="1"/>
            </a:p>
            <a:p>
              <a:r>
                <a:rPr lang="en-GB" sz="1500" b="1" noProof="1"/>
                <a:t>Key fields</a:t>
              </a:r>
            </a:p>
            <a:p>
              <a:r>
                <a:rPr lang="en-GB" sz="1500" noProof="1"/>
                <a:t>cancer_study_identifier, genetic_alteration_type, datatype, stable_id, show_profile_in_analysis_tab, profile_name, profile_description, data_filename</a:t>
              </a:r>
            </a:p>
            <a:p>
              <a:endParaRPr lang="en-GB" sz="1500" noProof="1"/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3B0DBB3-2FD8-FC15-4005-668ACB9F2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16611"/>
              </p:ext>
            </p:extLst>
          </p:nvPr>
        </p:nvGraphicFramePr>
        <p:xfrm>
          <a:off x="850882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Optional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1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9BDBB7F-37FC-78E2-9505-A9BC0F032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446658"/>
              </p:ext>
            </p:extLst>
          </p:nvPr>
        </p:nvGraphicFramePr>
        <p:xfrm>
          <a:off x="4855592" y="590627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2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6DCBFF5-22DD-54E6-3BCF-EEB3788A85C9}"/>
              </a:ext>
            </a:extLst>
          </p:cNvPr>
          <p:cNvGrpSpPr/>
          <p:nvPr/>
        </p:nvGrpSpPr>
        <p:grpSpPr>
          <a:xfrm>
            <a:off x="8163229" y="1293788"/>
            <a:ext cx="3780655" cy="5040000"/>
            <a:chOff x="6512853" y="1296928"/>
            <a:chExt cx="3780655" cy="5040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A703C3-BF7C-C8F4-B8EB-0796154EA656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B2B9173-08CA-CCD3-88E9-F977E131075C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3E2958-2CC6-747D-1D14-D5C4226B22BC}"/>
                </a:ext>
              </a:extLst>
            </p:cNvPr>
            <p:cNvSpPr txBox="1"/>
            <p:nvPr/>
          </p:nvSpPr>
          <p:spPr>
            <a:xfrm>
              <a:off x="7065818" y="1994097"/>
              <a:ext cx="2702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 SV data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B8AFA0-AFC9-C5DD-E14E-0DCD4848EAE2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case_sv.txt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87FA22-5F98-C170-1187-876981E455F1}"/>
                </a:ext>
              </a:extLst>
            </p:cNvPr>
            <p:cNvSpPr txBox="1"/>
            <p:nvPr/>
          </p:nvSpPr>
          <p:spPr>
            <a:xfrm>
              <a:off x="6985435" y="3495582"/>
              <a:ext cx="298400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List of cases with sv data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cancer_study_identifier, stable_id, case_list_name, case_list_description, case_list_category, case_list_ids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128D586-F0BF-81D6-BA2A-9C612C73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664023"/>
              </p:ext>
            </p:extLst>
          </p:nvPr>
        </p:nvGraphicFramePr>
        <p:xfrm>
          <a:off x="8848420" y="5903131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513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20513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noProof="1"/>
                        <a:t>3 of 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291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740EB-D493-6F23-FB3F-CD766A47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3AB69-7912-FE7A-4052-72FD31B9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CASE lists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992F88-73B3-A568-3D86-11F96E1B00A1}"/>
              </a:ext>
            </a:extLst>
          </p:cNvPr>
          <p:cNvGrpSpPr/>
          <p:nvPr/>
        </p:nvGrpSpPr>
        <p:grpSpPr>
          <a:xfrm>
            <a:off x="4205672" y="1300768"/>
            <a:ext cx="3780655" cy="5040000"/>
            <a:chOff x="6512853" y="1296928"/>
            <a:chExt cx="3780655" cy="5040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778847F-DE07-C41F-0C8E-52127BB454BE}"/>
                </a:ext>
              </a:extLst>
            </p:cNvPr>
            <p:cNvSpPr/>
            <p:nvPr/>
          </p:nvSpPr>
          <p:spPr>
            <a:xfrm>
              <a:off x="6512853" y="1296928"/>
              <a:ext cx="3780655" cy="5040000"/>
            </a:xfrm>
            <a:prstGeom prst="roundRect">
              <a:avLst>
                <a:gd name="adj" fmla="val 7139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31760D5-E9B8-EF37-219B-F87FF98246B9}"/>
                </a:ext>
              </a:extLst>
            </p:cNvPr>
            <p:cNvSpPr/>
            <p:nvPr/>
          </p:nvSpPr>
          <p:spPr>
            <a:xfrm>
              <a:off x="6827908" y="1746928"/>
              <a:ext cx="3150546" cy="4140000"/>
            </a:xfrm>
            <a:prstGeom prst="roundRect">
              <a:avLst>
                <a:gd name="adj" fmla="val 13589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03E231-E59E-AA4C-CE81-CB25C6F17CED}"/>
                </a:ext>
              </a:extLst>
            </p:cNvPr>
            <p:cNvSpPr txBox="1"/>
            <p:nvPr/>
          </p:nvSpPr>
          <p:spPr>
            <a:xfrm>
              <a:off x="7065818" y="1994097"/>
              <a:ext cx="27024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 lists</a:t>
              </a:r>
            </a:p>
            <a:p>
              <a:pPr algn="ctr"/>
              <a:endParaRPr lang="en-GB" sz="2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8C947C-76D8-7EDB-8454-6BC7F746CCD4}"/>
                </a:ext>
              </a:extLst>
            </p:cNvPr>
            <p:cNvSpPr/>
            <p:nvPr/>
          </p:nvSpPr>
          <p:spPr>
            <a:xfrm>
              <a:off x="6827908" y="2689693"/>
              <a:ext cx="3150546" cy="58858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case_&lt;suffix&gt;.txt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BAE3B0-F5C4-C0DF-2ACC-C524E8F8A8ED}"/>
                </a:ext>
              </a:extLst>
            </p:cNvPr>
            <p:cNvSpPr txBox="1"/>
            <p:nvPr/>
          </p:nvSpPr>
          <p:spPr>
            <a:xfrm>
              <a:off x="6985435" y="3495582"/>
              <a:ext cx="29840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noProof="1"/>
                <a:t>Summary</a:t>
              </a:r>
            </a:p>
            <a:p>
              <a:r>
                <a:rPr lang="en-GB" sz="1600" noProof="1"/>
                <a:t>Used to define sample lists that can be selected in the query page</a:t>
              </a:r>
            </a:p>
            <a:p>
              <a:endParaRPr lang="en-GB" sz="1600" noProof="1"/>
            </a:p>
            <a:p>
              <a:r>
                <a:rPr lang="en-GB" sz="1600" b="1" noProof="1"/>
                <a:t>Key fields</a:t>
              </a:r>
            </a:p>
            <a:p>
              <a:r>
                <a:rPr lang="en-GB" sz="1600" noProof="1"/>
                <a:t>cancer_study_identifier, stable_id, case_list_name, case_list_description, case_list_category, case_list_ids</a:t>
              </a: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045F2C3-69F1-5A99-6143-B79617B3E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801443"/>
              </p:ext>
            </p:extLst>
          </p:nvPr>
        </p:nvGraphicFramePr>
        <p:xfrm>
          <a:off x="4911502" y="5922657"/>
          <a:ext cx="241027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1826">
                  <a:extLst>
                    <a:ext uri="{9D8B030D-6E8A-4147-A177-3AD203B41FA5}">
                      <a16:colId xmlns:a16="http://schemas.microsoft.com/office/drawing/2014/main" val="475997001"/>
                    </a:ext>
                  </a:extLst>
                </a:gridCol>
                <a:gridCol w="1458446">
                  <a:extLst>
                    <a:ext uri="{9D8B030D-6E8A-4147-A177-3AD203B41FA5}">
                      <a16:colId xmlns:a16="http://schemas.microsoft.com/office/drawing/2014/main" val="9768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noProof="1"/>
                        <a:t>Required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noProof="1"/>
                        <a:t>1 of “n”*suffix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917036"/>
                  </a:ext>
                </a:extLst>
              </a:tr>
            </a:tbl>
          </a:graphicData>
        </a:graphic>
      </p:graphicFrame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0952B8F-E264-A685-3912-39CFFA180B5C}"/>
              </a:ext>
            </a:extLst>
          </p:cNvPr>
          <p:cNvSpPr/>
          <p:nvPr/>
        </p:nvSpPr>
        <p:spPr>
          <a:xfrm>
            <a:off x="8361401" y="1271130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Sequenced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(_sequenced)</a:t>
            </a:r>
          </a:p>
          <a:p>
            <a:pPr algn="ctr"/>
            <a:endParaRPr lang="en-GB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Required</a:t>
            </a:r>
            <a:r>
              <a:rPr lang="en-GB" baseline="300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GB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C8DE20C-3614-6CEA-8603-5D03C978EEC2}"/>
              </a:ext>
            </a:extLst>
          </p:cNvPr>
          <p:cNvSpPr/>
          <p:nvPr/>
        </p:nvSpPr>
        <p:spPr>
          <a:xfrm>
            <a:off x="10272800" y="1271130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CNA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(_cna)</a:t>
            </a:r>
          </a:p>
          <a:p>
            <a:pPr algn="ctr"/>
            <a:endParaRPr lang="en-GB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Required</a:t>
            </a:r>
            <a:r>
              <a:rPr lang="en-GB" baseline="300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en-GB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D5A4CB3-8F8E-F200-C834-B6A94EFB43B3}"/>
              </a:ext>
            </a:extLst>
          </p:cNvPr>
          <p:cNvSpPr/>
          <p:nvPr/>
        </p:nvSpPr>
        <p:spPr>
          <a:xfrm>
            <a:off x="8361401" y="3166602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Sequenced and CNA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(_cnaseq)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26526E4-E9B9-DF5E-E2DB-F1BCC6BA5D21}"/>
              </a:ext>
            </a:extLst>
          </p:cNvPr>
          <p:cNvSpPr/>
          <p:nvPr/>
        </p:nvSpPr>
        <p:spPr>
          <a:xfrm>
            <a:off x="10272800" y="3166602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Methylation (HM27)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(_methylation_hm27)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05F76C6-9418-2925-5AC6-D6CA90D98412}"/>
              </a:ext>
            </a:extLst>
          </p:cNvPr>
          <p:cNvSpPr/>
          <p:nvPr/>
        </p:nvSpPr>
        <p:spPr>
          <a:xfrm>
            <a:off x="2023043" y="3166602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SV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(_sv)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455D963-1EA3-5FD2-7F2C-2E401EF5AC2B}"/>
              </a:ext>
            </a:extLst>
          </p:cNvPr>
          <p:cNvSpPr/>
          <p:nvPr/>
        </p:nvSpPr>
        <p:spPr>
          <a:xfrm>
            <a:off x="2030599" y="1271130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00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mRNA (RNA-seq)</a:t>
            </a:r>
          </a:p>
          <a:p>
            <a:pPr algn="ctr"/>
            <a:r>
              <a:rPr lang="en-GB" sz="17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(_rna_seq_mrna)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E4D0571-0E56-8D05-7B86-F2695889C259}"/>
              </a:ext>
            </a:extLst>
          </p:cNvPr>
          <p:cNvSpPr/>
          <p:nvPr/>
        </p:nvSpPr>
        <p:spPr>
          <a:xfrm>
            <a:off x="111644" y="1271130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mRNA (microarray)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(_mrna)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A6A5DEF-2328-CB69-D6B9-51CD541130D4}"/>
              </a:ext>
            </a:extLst>
          </p:cNvPr>
          <p:cNvSpPr/>
          <p:nvPr/>
        </p:nvSpPr>
        <p:spPr>
          <a:xfrm>
            <a:off x="111644" y="3166602"/>
            <a:ext cx="1800000" cy="1800000"/>
          </a:xfrm>
          <a:prstGeom prst="roundRect">
            <a:avLst>
              <a:gd name="adj" fmla="val 713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All</a:t>
            </a: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(_all)</a:t>
            </a:r>
          </a:p>
          <a:p>
            <a:pPr algn="ctr"/>
            <a:endParaRPr lang="en-GB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GB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Required</a:t>
            </a:r>
            <a:r>
              <a:rPr lang="en-GB" baseline="30000" noProof="1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en-GB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5A0E3E-CA16-759F-933F-66C5FEB080A8}"/>
              </a:ext>
            </a:extLst>
          </p:cNvPr>
          <p:cNvSpPr txBox="1"/>
          <p:nvPr/>
        </p:nvSpPr>
        <p:spPr>
          <a:xfrm>
            <a:off x="111644" y="5392247"/>
            <a:ext cx="3964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/>
              <a:t>1. This can be generated by the importer if you set the attribute add_global_case_list to true in the Study metadata</a:t>
            </a:r>
          </a:p>
          <a:p>
            <a:r>
              <a:rPr lang="en-NL" sz="1200" dirty="0"/>
              <a:t>2. This case list is required when loading mutation data</a:t>
            </a:r>
          </a:p>
          <a:p>
            <a:r>
              <a:rPr lang="en-NL" sz="1200" dirty="0"/>
              <a:t>3. This case list is rquired when loading discrete cna data</a:t>
            </a:r>
          </a:p>
        </p:txBody>
      </p:sp>
    </p:spTree>
    <p:extLst>
      <p:ext uri="{BB962C8B-B14F-4D97-AF65-F5344CB8AC3E}">
        <p14:creationId xmlns:p14="http://schemas.microsoft.com/office/powerpoint/2010/main" val="2238166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4CD7-9C36-3A87-CCEC-EE2FA39A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Build your deck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B1B72-F1F1-AC6D-6C38-55C7A9868A22}"/>
              </a:ext>
            </a:extLst>
          </p:cNvPr>
          <p:cNvSpPr txBox="1"/>
          <p:nvPr/>
        </p:nvSpPr>
        <p:spPr>
          <a:xfrm>
            <a:off x="1387585" y="1720840"/>
            <a:ext cx="98295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U</a:t>
            </a:r>
            <a:r>
              <a:rPr lang="en-GB" b="1" dirty="0"/>
              <a:t>s</a:t>
            </a:r>
            <a:r>
              <a:rPr lang="en-NL" b="1" dirty="0"/>
              <a:t>e case: Blood Sample Monitoring in Study Alpha</a:t>
            </a:r>
          </a:p>
          <a:p>
            <a:endParaRPr lang="en-NL" dirty="0"/>
          </a:p>
          <a:p>
            <a:r>
              <a:rPr lang="en-NL" b="1" dirty="0"/>
              <a:t>Back ground:</a:t>
            </a:r>
          </a:p>
          <a:p>
            <a:r>
              <a:rPr lang="en-NL" dirty="0"/>
              <a:t>Study Alpha involves the active collection of blood samples from cancer patients who meet specific inclusion criteria.</a:t>
            </a:r>
          </a:p>
          <a:p>
            <a:endParaRPr lang="en-NL" dirty="0"/>
          </a:p>
          <a:p>
            <a:r>
              <a:rPr lang="en-NL" b="1" dirty="0"/>
              <a:t>Objective:</a:t>
            </a:r>
          </a:p>
          <a:p>
            <a:r>
              <a:rPr lang="en-NL" dirty="0"/>
              <a:t>A researcher needs an intuitive and eficient tool to:</a:t>
            </a:r>
          </a:p>
          <a:p>
            <a:endParaRPr lang="en-NL" dirty="0"/>
          </a:p>
          <a:p>
            <a:pPr marL="800100" lvl="1" indent="-342900">
              <a:buAutoNum type="arabicPeriod"/>
            </a:pPr>
            <a:r>
              <a:rPr lang="en-NL" dirty="0"/>
              <a:t>Track and visualize the status of blood sample collection for all patients enrolled in the study.</a:t>
            </a:r>
          </a:p>
          <a:p>
            <a:pPr marL="800100" lvl="1" indent="-342900">
              <a:buAutoNum type="arabicPeriod"/>
            </a:pPr>
            <a:r>
              <a:rPr lang="en-NL" dirty="0"/>
              <a:t>Follow up of the patient treatments.</a:t>
            </a:r>
          </a:p>
          <a:p>
            <a:pPr marL="800100" lvl="1" indent="-342900">
              <a:buAutoNum type="arabicPeriod"/>
            </a:pPr>
            <a:r>
              <a:rPr lang="en-NL" dirty="0"/>
              <a:t>Filter and compare patients based on clinical characteristics (e.g., cancer type, stage, age, treatment received) to facilitate analysis and interpretation.</a:t>
            </a:r>
          </a:p>
        </p:txBody>
      </p:sp>
      <p:pic>
        <p:nvPicPr>
          <p:cNvPr id="6" name="Graphic 5" descr="Research with solid fill">
            <a:extLst>
              <a:ext uri="{FF2B5EF4-FFF2-40B4-BE49-F238E27FC236}">
                <a16:creationId xmlns:a16="http://schemas.microsoft.com/office/drawing/2014/main" id="{B9152459-D834-0B8C-2BD2-A804E9198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4388771"/>
            <a:ext cx="1320412" cy="13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74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E094DBC-5C6F-112D-49D8-3ABD18FDB228}"/>
              </a:ext>
            </a:extLst>
          </p:cNvPr>
          <p:cNvSpPr/>
          <p:nvPr/>
        </p:nvSpPr>
        <p:spPr>
          <a:xfrm>
            <a:off x="0" y="0"/>
            <a:ext cx="12192000" cy="220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801A2-6446-37A1-B275-69A3AF36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579" y="300185"/>
            <a:ext cx="2474742" cy="1157402"/>
          </a:xfrm>
        </p:spPr>
        <p:txBody>
          <a:bodyPr>
            <a:normAutofit fontScale="90000"/>
          </a:bodyPr>
          <a:lstStyle/>
          <a:p>
            <a:r>
              <a:rPr lang="en-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cards</a:t>
            </a:r>
          </a:p>
        </p:txBody>
      </p:sp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FEA3FCD5-0609-BBCD-BA06-B8B263B26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03" y="262068"/>
            <a:ext cx="1083529" cy="1440000"/>
          </a:xfrm>
          <a:prstGeom prst="rect">
            <a:avLst/>
          </a:prstGeom>
        </p:spPr>
      </p:pic>
      <p:pic>
        <p:nvPicPr>
          <p:cNvPr id="9" name="Picture 8" descr="A close-up of a medical data&#10;&#10;AI-generated content may be incorrect.">
            <a:extLst>
              <a:ext uri="{FF2B5EF4-FFF2-40B4-BE49-F238E27FC236}">
                <a16:creationId xmlns:a16="http://schemas.microsoft.com/office/drawing/2014/main" id="{A8CDA271-6DAB-70B3-4EE1-09142BDB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262068"/>
            <a:ext cx="1088867" cy="1440000"/>
          </a:xfrm>
          <a:prstGeom prst="rect">
            <a:avLst/>
          </a:prstGeom>
        </p:spPr>
      </p:pic>
      <p:pic>
        <p:nvPicPr>
          <p:cNvPr id="19" name="Picture 18" descr="A close-up of a card&#10;&#10;AI-generated content may be incorrect.">
            <a:extLst>
              <a:ext uri="{FF2B5EF4-FFF2-40B4-BE49-F238E27FC236}">
                <a16:creationId xmlns:a16="http://schemas.microsoft.com/office/drawing/2014/main" id="{D5B3CE86-F809-94B9-86DB-92951FF5D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4948638"/>
            <a:ext cx="1088867" cy="1440000"/>
          </a:xfrm>
          <a:prstGeom prst="rect">
            <a:avLst/>
          </a:prstGeom>
        </p:spPr>
      </p:pic>
      <p:pic>
        <p:nvPicPr>
          <p:cNvPr id="21" name="Picture 20" descr="A close-up of a card&#10;&#10;AI-generated content may be incorrect.">
            <a:extLst>
              <a:ext uri="{FF2B5EF4-FFF2-40B4-BE49-F238E27FC236}">
                <a16:creationId xmlns:a16="http://schemas.microsoft.com/office/drawing/2014/main" id="{ACE029D0-F815-0DD2-92A6-189492873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22" y="4948638"/>
            <a:ext cx="1088867" cy="1440000"/>
          </a:xfrm>
          <a:prstGeom prst="rect">
            <a:avLst/>
          </a:prstGeom>
        </p:spPr>
      </p:pic>
      <p:pic>
        <p:nvPicPr>
          <p:cNvPr id="27" name="Picture 26" descr="A close-up of a card&#10;&#10;AI-generated content may be incorrect.">
            <a:extLst>
              <a:ext uri="{FF2B5EF4-FFF2-40B4-BE49-F238E27FC236}">
                <a16:creationId xmlns:a16="http://schemas.microsoft.com/office/drawing/2014/main" id="{007B0666-C3A6-9993-135B-B9CD1A827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8" y="4948638"/>
            <a:ext cx="1088867" cy="1440000"/>
          </a:xfrm>
          <a:prstGeom prst="rect">
            <a:avLst/>
          </a:prstGeom>
        </p:spPr>
      </p:pic>
      <p:pic>
        <p:nvPicPr>
          <p:cNvPr id="31" name="Picture 3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EC42F84-9B3D-BC4C-4498-80E8B5652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759797"/>
            <a:ext cx="1088867" cy="1440000"/>
          </a:xfrm>
          <a:prstGeom prst="rect">
            <a:avLst/>
          </a:prstGeom>
        </p:spPr>
      </p:pic>
      <p:pic>
        <p:nvPicPr>
          <p:cNvPr id="33" name="Picture 32" descr="A close-up of a card&#10;&#10;AI-generated content may be incorrect.">
            <a:extLst>
              <a:ext uri="{FF2B5EF4-FFF2-40B4-BE49-F238E27FC236}">
                <a16:creationId xmlns:a16="http://schemas.microsoft.com/office/drawing/2014/main" id="{0BF7F99E-DB08-EF32-BE3F-CD1D78FF1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4948638"/>
            <a:ext cx="1088867" cy="1440000"/>
          </a:xfrm>
          <a:prstGeom prst="rect">
            <a:avLst/>
          </a:prstGeom>
        </p:spPr>
      </p:pic>
      <p:pic>
        <p:nvPicPr>
          <p:cNvPr id="35" name="Picture 3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1F19833B-27A6-21C5-6020-E0C16ADCA8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38" y="230246"/>
            <a:ext cx="1083529" cy="1440000"/>
          </a:xfrm>
          <a:prstGeom prst="rect">
            <a:avLst/>
          </a:prstGeom>
        </p:spPr>
      </p:pic>
      <p:pic>
        <p:nvPicPr>
          <p:cNvPr id="37" name="Picture 36" descr="A close-up of a data card&#10;&#10;AI-generated content may be incorrect.">
            <a:extLst>
              <a:ext uri="{FF2B5EF4-FFF2-40B4-BE49-F238E27FC236}">
                <a16:creationId xmlns:a16="http://schemas.microsoft.com/office/drawing/2014/main" id="{EE2E99F0-2401-2113-484B-8B7E1D2D65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62" y="4948638"/>
            <a:ext cx="1088867" cy="1440000"/>
          </a:xfrm>
          <a:prstGeom prst="rect">
            <a:avLst/>
          </a:prstGeom>
        </p:spPr>
      </p:pic>
      <p:pic>
        <p:nvPicPr>
          <p:cNvPr id="39" name="Picture 3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322817A-82BB-3EA1-6205-AEA02B7ED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3" y="1755470"/>
            <a:ext cx="1088867" cy="1440000"/>
          </a:xfrm>
          <a:prstGeom prst="rect">
            <a:avLst/>
          </a:prstGeom>
        </p:spPr>
      </p:pic>
      <p:pic>
        <p:nvPicPr>
          <p:cNvPr id="47" name="Picture 46" descr="A close-up of a sample data card&#10;&#10;AI-generated content may be incorrect.">
            <a:extLst>
              <a:ext uri="{FF2B5EF4-FFF2-40B4-BE49-F238E27FC236}">
                <a16:creationId xmlns:a16="http://schemas.microsoft.com/office/drawing/2014/main" id="{718F273A-3CEF-EA8A-9FE8-8C4FD86960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2" y="262068"/>
            <a:ext cx="1088867" cy="1440000"/>
          </a:xfrm>
          <a:prstGeom prst="rect">
            <a:avLst/>
          </a:prstGeom>
        </p:spPr>
      </p:pic>
      <p:pic>
        <p:nvPicPr>
          <p:cNvPr id="51" name="Picture 5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4D648BC-0EEF-123C-B060-565595E421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9" y="1755470"/>
            <a:ext cx="1444800" cy="1440000"/>
          </a:xfrm>
          <a:prstGeom prst="rect">
            <a:avLst/>
          </a:prstGeom>
        </p:spPr>
      </p:pic>
      <p:pic>
        <p:nvPicPr>
          <p:cNvPr id="53" name="Picture 5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4D15280-A8D2-A173-A9CD-4CBE51CA11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79" y="262068"/>
            <a:ext cx="1449600" cy="1440000"/>
          </a:xfrm>
          <a:prstGeom prst="rect">
            <a:avLst/>
          </a:prstGeom>
        </p:spPr>
      </p:pic>
      <p:pic>
        <p:nvPicPr>
          <p:cNvPr id="57" name="Picture 5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1D0B34B-706F-349A-5107-30DDDC456E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04" y="315470"/>
            <a:ext cx="985776" cy="1440000"/>
          </a:xfrm>
          <a:prstGeom prst="rect">
            <a:avLst/>
          </a:prstGeom>
        </p:spPr>
      </p:pic>
      <p:pic>
        <p:nvPicPr>
          <p:cNvPr id="59" name="Picture 58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808F7CC9-5F9C-2075-C3D5-3CA5F91A19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4" y="262068"/>
            <a:ext cx="1088867" cy="1440000"/>
          </a:xfrm>
          <a:prstGeom prst="rect">
            <a:avLst/>
          </a:prstGeom>
        </p:spPr>
      </p:pic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5C5C077-ABEF-E8FB-61F3-C39C135735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1755470"/>
            <a:ext cx="1088867" cy="1440000"/>
          </a:xfrm>
          <a:prstGeom prst="rect">
            <a:avLst/>
          </a:prstGeom>
        </p:spPr>
      </p:pic>
      <p:pic>
        <p:nvPicPr>
          <p:cNvPr id="6" name="Picture 5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F01D3D61-D2F5-E754-7D68-1C81095F9C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1" y="3450909"/>
            <a:ext cx="1088867" cy="1440000"/>
          </a:xfrm>
          <a:prstGeom prst="rect">
            <a:avLst/>
          </a:prstGeom>
        </p:spPr>
      </p:pic>
      <p:pic>
        <p:nvPicPr>
          <p:cNvPr id="10" name="Picture 9" descr="A close-up of a data card&#10;&#10;AI-generated content may be incorrect.">
            <a:extLst>
              <a:ext uri="{FF2B5EF4-FFF2-40B4-BE49-F238E27FC236}">
                <a16:creationId xmlns:a16="http://schemas.microsoft.com/office/drawing/2014/main" id="{0727DFD9-3B7B-F9E3-1CD3-6465C41BA7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18" y="3450909"/>
            <a:ext cx="1088867" cy="1440000"/>
          </a:xfrm>
          <a:prstGeom prst="rect">
            <a:avLst/>
          </a:prstGeom>
        </p:spPr>
      </p:pic>
      <p:pic>
        <p:nvPicPr>
          <p:cNvPr id="14" name="Picture 13" descr="A close-up of a data card&#10;&#10;AI-generated content may be incorrect.">
            <a:extLst>
              <a:ext uri="{FF2B5EF4-FFF2-40B4-BE49-F238E27FC236}">
                <a16:creationId xmlns:a16="http://schemas.microsoft.com/office/drawing/2014/main" id="{D2A621F1-1F25-713B-CE41-282F1C482A6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3461865"/>
            <a:ext cx="1088867" cy="1440000"/>
          </a:xfrm>
          <a:prstGeom prst="rect">
            <a:avLst/>
          </a:prstGeom>
        </p:spPr>
      </p:pic>
      <p:pic>
        <p:nvPicPr>
          <p:cNvPr id="18" name="Picture 17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FF5883F8-FCDC-8E81-72B0-87331BC50F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9" y="3457538"/>
            <a:ext cx="1088867" cy="1440000"/>
          </a:xfrm>
          <a:prstGeom prst="rect">
            <a:avLst/>
          </a:prstGeom>
        </p:spPr>
      </p:pic>
      <p:pic>
        <p:nvPicPr>
          <p:cNvPr id="26" name="Picture 25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0E201D8B-90FC-7B23-8A04-79E3A9DDC31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8" y="3450500"/>
            <a:ext cx="1088867" cy="1440000"/>
          </a:xfrm>
          <a:prstGeom prst="rect">
            <a:avLst/>
          </a:prstGeom>
        </p:spPr>
      </p:pic>
      <p:pic>
        <p:nvPicPr>
          <p:cNvPr id="30" name="Picture 29" descr="A close-up of a card&#10;&#10;AI-generated content may be incorrect.">
            <a:extLst>
              <a:ext uri="{FF2B5EF4-FFF2-40B4-BE49-F238E27FC236}">
                <a16:creationId xmlns:a16="http://schemas.microsoft.com/office/drawing/2014/main" id="{C2614783-892C-FF11-A12A-478A9F51FAB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81" y="3457538"/>
            <a:ext cx="1088867" cy="1440000"/>
          </a:xfrm>
          <a:prstGeom prst="rect">
            <a:avLst/>
          </a:prstGeom>
        </p:spPr>
      </p:pic>
      <p:pic>
        <p:nvPicPr>
          <p:cNvPr id="34" name="Picture 33" descr="A close-up of a card&#10;&#10;AI-generated content may be incorrect.">
            <a:extLst>
              <a:ext uri="{FF2B5EF4-FFF2-40B4-BE49-F238E27FC236}">
                <a16:creationId xmlns:a16="http://schemas.microsoft.com/office/drawing/2014/main" id="{8FADEBBB-D411-ABE7-91CF-E85CFE7D64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3457538"/>
            <a:ext cx="1088867" cy="1440000"/>
          </a:xfrm>
          <a:prstGeom prst="rect">
            <a:avLst/>
          </a:prstGeom>
        </p:spPr>
      </p:pic>
      <p:pic>
        <p:nvPicPr>
          <p:cNvPr id="5" name="Picture 4" descr="A close-up of a card&#10;&#10;AI-generated content may be incorrect.">
            <a:extLst>
              <a:ext uri="{FF2B5EF4-FFF2-40B4-BE49-F238E27FC236}">
                <a16:creationId xmlns:a16="http://schemas.microsoft.com/office/drawing/2014/main" id="{A5399C3C-8C80-2C92-3D4D-415ABB5221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2" y="4948638"/>
            <a:ext cx="1088867" cy="1440000"/>
          </a:xfrm>
          <a:prstGeom prst="rect">
            <a:avLst/>
          </a:prstGeom>
        </p:spPr>
      </p:pic>
      <p:pic>
        <p:nvPicPr>
          <p:cNvPr id="11" name="Picture 10" descr="A close-up of a card&#10;&#10;AI-generated content may be incorrect.">
            <a:extLst>
              <a:ext uri="{FF2B5EF4-FFF2-40B4-BE49-F238E27FC236}">
                <a16:creationId xmlns:a16="http://schemas.microsoft.com/office/drawing/2014/main" id="{F52EB7A9-1925-7386-4495-8EEDEE962C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7" y="4948638"/>
            <a:ext cx="1088867" cy="1440000"/>
          </a:xfrm>
          <a:prstGeom prst="rect">
            <a:avLst/>
          </a:prstGeom>
        </p:spPr>
      </p:pic>
      <p:pic>
        <p:nvPicPr>
          <p:cNvPr id="13" name="Picture 12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23B3AA38-8F36-8341-712E-0ECB7C214A8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0" y="4948638"/>
            <a:ext cx="1088867" cy="1440000"/>
          </a:xfrm>
          <a:prstGeom prst="rect">
            <a:avLst/>
          </a:prstGeom>
        </p:spPr>
      </p:pic>
      <p:pic>
        <p:nvPicPr>
          <p:cNvPr id="16" name="Picture 15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76839C63-CB66-C5A5-F7DF-1C9448C3969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38" y="3450500"/>
            <a:ext cx="10888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3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E0A2A-A4FE-D2B6-93D0-03D8DB93C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E14841A7-DB18-5C8B-AAC9-B55A6758382E}"/>
              </a:ext>
            </a:extLst>
          </p:cNvPr>
          <p:cNvSpPr/>
          <p:nvPr/>
        </p:nvSpPr>
        <p:spPr>
          <a:xfrm>
            <a:off x="0" y="0"/>
            <a:ext cx="12192000" cy="220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F56A13-CB84-A5A4-6D8F-900031DA3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579" y="300185"/>
            <a:ext cx="2474742" cy="1157402"/>
          </a:xfrm>
        </p:spPr>
        <p:txBody>
          <a:bodyPr>
            <a:normAutofit fontScale="90000"/>
          </a:bodyPr>
          <a:lstStyle/>
          <a:p>
            <a:r>
              <a:rPr lang="en-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cards</a:t>
            </a:r>
          </a:p>
        </p:txBody>
      </p:sp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E5486B74-2BC7-9DDB-6FDD-9BA88A77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03" y="262068"/>
            <a:ext cx="1083529" cy="1440000"/>
          </a:xfrm>
          <a:prstGeom prst="rect">
            <a:avLst/>
          </a:prstGeom>
        </p:spPr>
      </p:pic>
      <p:pic>
        <p:nvPicPr>
          <p:cNvPr id="9" name="Picture 8" descr="A close-up of a medical data&#10;&#10;AI-generated content may be incorrect.">
            <a:extLst>
              <a:ext uri="{FF2B5EF4-FFF2-40B4-BE49-F238E27FC236}">
                <a16:creationId xmlns:a16="http://schemas.microsoft.com/office/drawing/2014/main" id="{30665631-157B-B03C-48A1-54109CE1D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262068"/>
            <a:ext cx="1088867" cy="1440000"/>
          </a:xfrm>
          <a:prstGeom prst="rect">
            <a:avLst/>
          </a:prstGeom>
        </p:spPr>
      </p:pic>
      <p:pic>
        <p:nvPicPr>
          <p:cNvPr id="19" name="Picture 18" descr="A close-up of a card&#10;&#10;AI-generated content may be incorrect.">
            <a:extLst>
              <a:ext uri="{FF2B5EF4-FFF2-40B4-BE49-F238E27FC236}">
                <a16:creationId xmlns:a16="http://schemas.microsoft.com/office/drawing/2014/main" id="{055D0A1A-9670-BA6F-B209-ACF29BA3B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4948638"/>
            <a:ext cx="1088867" cy="1440000"/>
          </a:xfrm>
          <a:prstGeom prst="rect">
            <a:avLst/>
          </a:prstGeom>
        </p:spPr>
      </p:pic>
      <p:pic>
        <p:nvPicPr>
          <p:cNvPr id="21" name="Picture 20" descr="A close-up of a card&#10;&#10;AI-generated content may be incorrect.">
            <a:extLst>
              <a:ext uri="{FF2B5EF4-FFF2-40B4-BE49-F238E27FC236}">
                <a16:creationId xmlns:a16="http://schemas.microsoft.com/office/drawing/2014/main" id="{E651700E-5D3C-53A0-1DD4-2CD5E1969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22" y="4948638"/>
            <a:ext cx="1088867" cy="1440000"/>
          </a:xfrm>
          <a:prstGeom prst="rect">
            <a:avLst/>
          </a:prstGeom>
        </p:spPr>
      </p:pic>
      <p:pic>
        <p:nvPicPr>
          <p:cNvPr id="27" name="Picture 26" descr="A close-up of a card&#10;&#10;AI-generated content may be incorrect.">
            <a:extLst>
              <a:ext uri="{FF2B5EF4-FFF2-40B4-BE49-F238E27FC236}">
                <a16:creationId xmlns:a16="http://schemas.microsoft.com/office/drawing/2014/main" id="{F2BE6865-EC57-3823-29C2-CA03394DF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8" y="4948638"/>
            <a:ext cx="1088867" cy="1440000"/>
          </a:xfrm>
          <a:prstGeom prst="rect">
            <a:avLst/>
          </a:prstGeom>
        </p:spPr>
      </p:pic>
      <p:pic>
        <p:nvPicPr>
          <p:cNvPr id="31" name="Picture 3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D478931-E496-FF36-7152-87EFF1780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759797"/>
            <a:ext cx="1088867" cy="1440000"/>
          </a:xfrm>
          <a:prstGeom prst="rect">
            <a:avLst/>
          </a:prstGeom>
        </p:spPr>
      </p:pic>
      <p:pic>
        <p:nvPicPr>
          <p:cNvPr id="33" name="Picture 32" descr="A close-up of a card&#10;&#10;AI-generated content may be incorrect.">
            <a:extLst>
              <a:ext uri="{FF2B5EF4-FFF2-40B4-BE49-F238E27FC236}">
                <a16:creationId xmlns:a16="http://schemas.microsoft.com/office/drawing/2014/main" id="{EEBC8196-60DE-02E0-9039-9120684D5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4948638"/>
            <a:ext cx="1088867" cy="1440000"/>
          </a:xfrm>
          <a:prstGeom prst="rect">
            <a:avLst/>
          </a:prstGeom>
        </p:spPr>
      </p:pic>
      <p:pic>
        <p:nvPicPr>
          <p:cNvPr id="35" name="Picture 3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9586074E-F972-1912-4B77-530B6F37F2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38" y="230246"/>
            <a:ext cx="1083529" cy="1440000"/>
          </a:xfrm>
          <a:prstGeom prst="rect">
            <a:avLst/>
          </a:prstGeom>
        </p:spPr>
      </p:pic>
      <p:pic>
        <p:nvPicPr>
          <p:cNvPr id="37" name="Picture 36" descr="A close-up of a data card&#10;&#10;AI-generated content may be incorrect.">
            <a:extLst>
              <a:ext uri="{FF2B5EF4-FFF2-40B4-BE49-F238E27FC236}">
                <a16:creationId xmlns:a16="http://schemas.microsoft.com/office/drawing/2014/main" id="{A19B7771-52C2-D1F0-BB47-36E1810566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62" y="4948638"/>
            <a:ext cx="1088867" cy="1440000"/>
          </a:xfrm>
          <a:prstGeom prst="rect">
            <a:avLst/>
          </a:prstGeom>
        </p:spPr>
      </p:pic>
      <p:pic>
        <p:nvPicPr>
          <p:cNvPr id="39" name="Picture 3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924758A-3930-850A-7BD9-A4A3B0A834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3" y="1755470"/>
            <a:ext cx="1088867" cy="1440000"/>
          </a:xfrm>
          <a:prstGeom prst="rect">
            <a:avLst/>
          </a:prstGeom>
        </p:spPr>
      </p:pic>
      <p:pic>
        <p:nvPicPr>
          <p:cNvPr id="47" name="Picture 46" descr="A close-up of a sample data card&#10;&#10;AI-generated content may be incorrect.">
            <a:extLst>
              <a:ext uri="{FF2B5EF4-FFF2-40B4-BE49-F238E27FC236}">
                <a16:creationId xmlns:a16="http://schemas.microsoft.com/office/drawing/2014/main" id="{74170714-A007-FB4C-6216-080D277D1A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2" y="262068"/>
            <a:ext cx="1088867" cy="1440000"/>
          </a:xfrm>
          <a:prstGeom prst="rect">
            <a:avLst/>
          </a:prstGeom>
        </p:spPr>
      </p:pic>
      <p:pic>
        <p:nvPicPr>
          <p:cNvPr id="51" name="Picture 5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A7580AF-3DD7-08D8-7660-0C4B591A0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9" y="1755470"/>
            <a:ext cx="1444800" cy="1440000"/>
          </a:xfrm>
          <a:prstGeom prst="rect">
            <a:avLst/>
          </a:prstGeom>
        </p:spPr>
      </p:pic>
      <p:pic>
        <p:nvPicPr>
          <p:cNvPr id="53" name="Picture 5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7BD34E1-4B72-D7AB-62ED-E128F1DA7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79" y="262068"/>
            <a:ext cx="1449600" cy="1440000"/>
          </a:xfrm>
          <a:prstGeom prst="rect">
            <a:avLst/>
          </a:prstGeom>
        </p:spPr>
      </p:pic>
      <p:pic>
        <p:nvPicPr>
          <p:cNvPr id="57" name="Picture 5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435577D-1C32-E888-A9D1-90D6EDF73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04" y="315470"/>
            <a:ext cx="985776" cy="1440000"/>
          </a:xfrm>
          <a:prstGeom prst="rect">
            <a:avLst/>
          </a:prstGeom>
        </p:spPr>
      </p:pic>
      <p:pic>
        <p:nvPicPr>
          <p:cNvPr id="59" name="Picture 58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8AB8F5D7-1CDB-71DA-16F6-23AEA4355D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4" y="262068"/>
            <a:ext cx="1088867" cy="144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A666B6-4EC1-BDA9-6C20-2E2A19EBEA68}"/>
              </a:ext>
            </a:extLst>
          </p:cNvPr>
          <p:cNvSpPr/>
          <p:nvPr/>
        </p:nvSpPr>
        <p:spPr>
          <a:xfrm>
            <a:off x="1146282" y="159816"/>
            <a:ext cx="1192239" cy="1595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4BA0EF-EBC2-E773-2283-3706842E7138}"/>
              </a:ext>
            </a:extLst>
          </p:cNvPr>
          <p:cNvSpPr/>
          <p:nvPr/>
        </p:nvSpPr>
        <p:spPr>
          <a:xfrm>
            <a:off x="2356924" y="159815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0BDCBF-A89A-E742-4920-402A73B9610F}"/>
              </a:ext>
            </a:extLst>
          </p:cNvPr>
          <p:cNvSpPr/>
          <p:nvPr/>
        </p:nvSpPr>
        <p:spPr>
          <a:xfrm>
            <a:off x="3542894" y="159815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BBA5A2-8388-D8D6-0083-07922A28637D}"/>
              </a:ext>
            </a:extLst>
          </p:cNvPr>
          <p:cNvSpPr/>
          <p:nvPr/>
        </p:nvSpPr>
        <p:spPr>
          <a:xfrm>
            <a:off x="5320220" y="209001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41744-B6C5-D8AE-D341-4F8EF5E59C12}"/>
              </a:ext>
            </a:extLst>
          </p:cNvPr>
          <p:cNvSpPr/>
          <p:nvPr/>
        </p:nvSpPr>
        <p:spPr>
          <a:xfrm>
            <a:off x="6537027" y="281324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E790B-700D-0A10-D0E4-21F338F4BF4B}"/>
              </a:ext>
            </a:extLst>
          </p:cNvPr>
          <p:cNvSpPr/>
          <p:nvPr/>
        </p:nvSpPr>
        <p:spPr>
          <a:xfrm>
            <a:off x="7045384" y="279245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30A17-48F5-F98F-7893-29BC83FB33BE}"/>
              </a:ext>
            </a:extLst>
          </p:cNvPr>
          <p:cNvSpPr/>
          <p:nvPr/>
        </p:nvSpPr>
        <p:spPr>
          <a:xfrm>
            <a:off x="7045384" y="774773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3D62A-51DF-ADDA-F5C4-4ECDF21BB318}"/>
              </a:ext>
            </a:extLst>
          </p:cNvPr>
          <p:cNvSpPr/>
          <p:nvPr/>
        </p:nvSpPr>
        <p:spPr>
          <a:xfrm>
            <a:off x="7609541" y="159815"/>
            <a:ext cx="1162820" cy="1595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2EA465-6737-2B6F-395F-F6E46809B825}"/>
              </a:ext>
            </a:extLst>
          </p:cNvPr>
          <p:cNvSpPr/>
          <p:nvPr/>
        </p:nvSpPr>
        <p:spPr>
          <a:xfrm>
            <a:off x="8803893" y="982068"/>
            <a:ext cx="722685" cy="7309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BB9DCC20-C58F-301B-0C15-AB8CD77FE1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1755470"/>
            <a:ext cx="1088867" cy="1440000"/>
          </a:xfrm>
          <a:prstGeom prst="rect">
            <a:avLst/>
          </a:prstGeom>
        </p:spPr>
      </p:pic>
      <p:pic>
        <p:nvPicPr>
          <p:cNvPr id="20" name="Picture 19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99DA6662-59C8-A5FB-2F77-D0426ADE1B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1" y="3450909"/>
            <a:ext cx="1088867" cy="1440000"/>
          </a:xfrm>
          <a:prstGeom prst="rect">
            <a:avLst/>
          </a:prstGeom>
        </p:spPr>
      </p:pic>
      <p:pic>
        <p:nvPicPr>
          <p:cNvPr id="22" name="Picture 21" descr="A close-up of a data card&#10;&#10;AI-generated content may be incorrect.">
            <a:extLst>
              <a:ext uri="{FF2B5EF4-FFF2-40B4-BE49-F238E27FC236}">
                <a16:creationId xmlns:a16="http://schemas.microsoft.com/office/drawing/2014/main" id="{3BADA585-9E2D-A11D-AE35-5FFD946476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18" y="3450909"/>
            <a:ext cx="1088867" cy="1440000"/>
          </a:xfrm>
          <a:prstGeom prst="rect">
            <a:avLst/>
          </a:prstGeom>
        </p:spPr>
      </p:pic>
      <p:pic>
        <p:nvPicPr>
          <p:cNvPr id="24" name="Picture 23" descr="A close-up of a data card&#10;&#10;AI-generated content may be incorrect.">
            <a:extLst>
              <a:ext uri="{FF2B5EF4-FFF2-40B4-BE49-F238E27FC236}">
                <a16:creationId xmlns:a16="http://schemas.microsoft.com/office/drawing/2014/main" id="{60C40B37-12A3-47D1-73C0-6B1784516A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3461865"/>
            <a:ext cx="1088867" cy="1440000"/>
          </a:xfrm>
          <a:prstGeom prst="rect">
            <a:avLst/>
          </a:prstGeom>
        </p:spPr>
      </p:pic>
      <p:pic>
        <p:nvPicPr>
          <p:cNvPr id="26" name="Picture 25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61D2DE4E-292B-F561-E306-AAE518D74C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9" y="3457538"/>
            <a:ext cx="1088867" cy="1440000"/>
          </a:xfrm>
          <a:prstGeom prst="rect">
            <a:avLst/>
          </a:prstGeom>
        </p:spPr>
      </p:pic>
      <p:pic>
        <p:nvPicPr>
          <p:cNvPr id="30" name="Picture 29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899A78CA-AAEF-048A-45C5-469E6F10B25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8" y="3450500"/>
            <a:ext cx="1088867" cy="1440000"/>
          </a:xfrm>
          <a:prstGeom prst="rect">
            <a:avLst/>
          </a:prstGeom>
        </p:spPr>
      </p:pic>
      <p:pic>
        <p:nvPicPr>
          <p:cNvPr id="32" name="Picture 31" descr="A close-up of a card&#10;&#10;AI-generated content may be incorrect.">
            <a:extLst>
              <a:ext uri="{FF2B5EF4-FFF2-40B4-BE49-F238E27FC236}">
                <a16:creationId xmlns:a16="http://schemas.microsoft.com/office/drawing/2014/main" id="{C6F33CA3-5BBF-D79E-5208-404FA2457C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81" y="3457538"/>
            <a:ext cx="1088867" cy="1440000"/>
          </a:xfrm>
          <a:prstGeom prst="rect">
            <a:avLst/>
          </a:prstGeom>
        </p:spPr>
      </p:pic>
      <p:pic>
        <p:nvPicPr>
          <p:cNvPr id="34" name="Picture 33" descr="A close-up of a card&#10;&#10;AI-generated content may be incorrect.">
            <a:extLst>
              <a:ext uri="{FF2B5EF4-FFF2-40B4-BE49-F238E27FC236}">
                <a16:creationId xmlns:a16="http://schemas.microsoft.com/office/drawing/2014/main" id="{D0DFD9CD-BD3F-9F25-8502-F830F9479B8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3457538"/>
            <a:ext cx="1088867" cy="1440000"/>
          </a:xfrm>
          <a:prstGeom prst="rect">
            <a:avLst/>
          </a:prstGeom>
        </p:spPr>
      </p:pic>
      <p:pic>
        <p:nvPicPr>
          <p:cNvPr id="11" name="Picture 10" descr="A close-up of a card&#10;&#10;AI-generated content may be incorrect.">
            <a:extLst>
              <a:ext uri="{FF2B5EF4-FFF2-40B4-BE49-F238E27FC236}">
                <a16:creationId xmlns:a16="http://schemas.microsoft.com/office/drawing/2014/main" id="{12F3D543-CA0D-E8C0-4332-153108F55A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2" y="4948638"/>
            <a:ext cx="1088867" cy="1440000"/>
          </a:xfrm>
          <a:prstGeom prst="rect">
            <a:avLst/>
          </a:prstGeom>
        </p:spPr>
      </p:pic>
      <p:pic>
        <p:nvPicPr>
          <p:cNvPr id="13" name="Picture 12" descr="A close-up of a card&#10;&#10;AI-generated content may be incorrect.">
            <a:extLst>
              <a:ext uri="{FF2B5EF4-FFF2-40B4-BE49-F238E27FC236}">
                <a16:creationId xmlns:a16="http://schemas.microsoft.com/office/drawing/2014/main" id="{3712D2A5-6E57-7619-004A-832A7F64C46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7" y="4948638"/>
            <a:ext cx="1088867" cy="1440000"/>
          </a:xfrm>
          <a:prstGeom prst="rect">
            <a:avLst/>
          </a:prstGeom>
        </p:spPr>
      </p:pic>
      <p:pic>
        <p:nvPicPr>
          <p:cNvPr id="15" name="Picture 14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F3398F6B-331F-224F-9EE7-571DF4F467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0" y="4948638"/>
            <a:ext cx="1088867" cy="1440000"/>
          </a:xfrm>
          <a:prstGeom prst="rect">
            <a:avLst/>
          </a:prstGeom>
        </p:spPr>
      </p:pic>
      <p:pic>
        <p:nvPicPr>
          <p:cNvPr id="17" name="Picture 16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889BC6F9-0073-CC84-FF91-9C9152E2DA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38" y="3450500"/>
            <a:ext cx="10888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73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6497D-0D92-1254-F7D9-199FF2519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B935-AAF5-2643-AC97-C1456DD6E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Build your decks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92F1B-771D-45A7-B44C-03297F36ED1B}"/>
              </a:ext>
            </a:extLst>
          </p:cNvPr>
          <p:cNvSpPr txBox="1"/>
          <p:nvPr/>
        </p:nvSpPr>
        <p:spPr>
          <a:xfrm>
            <a:off x="1408526" y="1350892"/>
            <a:ext cx="98295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U</a:t>
            </a:r>
            <a:r>
              <a:rPr lang="en-GB" b="1" dirty="0"/>
              <a:t>s</a:t>
            </a:r>
            <a:r>
              <a:rPr lang="en-NL" b="1" dirty="0"/>
              <a:t>e case: Blood Sample Monitoring in Study Alpha</a:t>
            </a:r>
          </a:p>
          <a:p>
            <a:endParaRPr lang="en-NL" dirty="0"/>
          </a:p>
          <a:p>
            <a:r>
              <a:rPr lang="en-NL" b="1" dirty="0"/>
              <a:t>Back ground:</a:t>
            </a:r>
          </a:p>
          <a:p>
            <a:r>
              <a:rPr lang="en-NL" dirty="0">
                <a:solidFill>
                  <a:schemeClr val="bg2">
                    <a:lumMod val="90000"/>
                  </a:schemeClr>
                </a:solidFill>
              </a:rPr>
              <a:t>Study Alpha involves the active collection of blood samples from cancer patients who meet specific inclusion criteria.</a:t>
            </a:r>
          </a:p>
          <a:p>
            <a:endParaRPr lang="en-NL" dirty="0"/>
          </a:p>
          <a:p>
            <a:r>
              <a:rPr lang="en-NL" dirty="0"/>
              <a:t>After finishing the collection period all blood samples have been sent to sequence and researcher got information of ctDNA levels, varant calling of mutations and SV and gene expression data.</a:t>
            </a:r>
          </a:p>
          <a:p>
            <a:endParaRPr lang="en-NL" dirty="0"/>
          </a:p>
          <a:p>
            <a:r>
              <a:rPr lang="en-NL" b="1" dirty="0"/>
              <a:t>Objective:</a:t>
            </a:r>
          </a:p>
          <a:p>
            <a:r>
              <a:rPr lang="en-NL" dirty="0"/>
              <a:t>A researcher needs an intuitive and eficient tool to:</a:t>
            </a:r>
          </a:p>
          <a:p>
            <a:endParaRPr lang="en-NL" dirty="0"/>
          </a:p>
          <a:p>
            <a:pPr marL="800100" lvl="1" indent="-342900">
              <a:buAutoNum type="arabicPeriod"/>
            </a:pPr>
            <a:r>
              <a:rPr lang="en-NL" dirty="0">
                <a:solidFill>
                  <a:schemeClr val="bg2">
                    <a:lumMod val="90000"/>
                  </a:schemeClr>
                </a:solidFill>
              </a:rPr>
              <a:t>Track and visualize the status of blood sample collection for all patients enrolled in the study.</a:t>
            </a:r>
          </a:p>
          <a:p>
            <a:pPr marL="800100" lvl="1" indent="-342900">
              <a:buFontTx/>
              <a:buAutoNum type="arabicPeriod"/>
            </a:pPr>
            <a:r>
              <a:rPr lang="en-NL" dirty="0">
                <a:solidFill>
                  <a:schemeClr val="bg2">
                    <a:lumMod val="90000"/>
                  </a:schemeClr>
                </a:solidFill>
              </a:rPr>
              <a:t>Follow up of the patient treatments.</a:t>
            </a:r>
          </a:p>
          <a:p>
            <a:pPr marL="800100" lvl="1" indent="-342900">
              <a:buAutoNum type="arabicPeriod"/>
            </a:pPr>
            <a:r>
              <a:rPr lang="en-NL" dirty="0">
                <a:solidFill>
                  <a:schemeClr val="bg2">
                    <a:lumMod val="90000"/>
                  </a:schemeClr>
                </a:solidFill>
              </a:rPr>
              <a:t>Filter and compare patients based on clinical characteristics (e.g., cancer type, stage, age, treatment received) to facilitate analysis and interpretation.</a:t>
            </a:r>
          </a:p>
          <a:p>
            <a:pPr marL="800100" lvl="1" indent="-342900">
              <a:buAutoNum type="arabicPeriod"/>
            </a:pPr>
            <a:r>
              <a:rPr lang="en-NL" dirty="0"/>
              <a:t>Visualize changes of ctDNA during diferent blood collection moments.</a:t>
            </a:r>
          </a:p>
          <a:p>
            <a:pPr marL="800100" lvl="1" indent="-342900">
              <a:buAutoNum type="arabicPeriod"/>
            </a:pPr>
            <a:r>
              <a:rPr lang="en-NL" dirty="0"/>
              <a:t>Compare groupd with diferent mutation/SV and check expression levels of the genes.</a:t>
            </a:r>
          </a:p>
        </p:txBody>
      </p:sp>
      <p:pic>
        <p:nvPicPr>
          <p:cNvPr id="3" name="Graphic 2" descr="Research with solid fill">
            <a:extLst>
              <a:ext uri="{FF2B5EF4-FFF2-40B4-BE49-F238E27FC236}">
                <a16:creationId xmlns:a16="http://schemas.microsoft.com/office/drawing/2014/main" id="{37609F74-C660-ACD2-90A2-84FF4042E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4388771"/>
            <a:ext cx="1320412" cy="13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07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411CA-6271-7687-296A-7FDD9D081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A652ED90-5457-F334-7329-E3EC9D550335}"/>
              </a:ext>
            </a:extLst>
          </p:cNvPr>
          <p:cNvSpPr/>
          <p:nvPr/>
        </p:nvSpPr>
        <p:spPr>
          <a:xfrm>
            <a:off x="0" y="0"/>
            <a:ext cx="12192000" cy="220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1E7AC4-7CF1-BAA2-3FF5-DC855D7E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579" y="300185"/>
            <a:ext cx="2474742" cy="1157402"/>
          </a:xfrm>
        </p:spPr>
        <p:txBody>
          <a:bodyPr>
            <a:normAutofit fontScale="90000"/>
          </a:bodyPr>
          <a:lstStyle/>
          <a:p>
            <a:r>
              <a:rPr lang="en-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cards</a:t>
            </a:r>
          </a:p>
        </p:txBody>
      </p:sp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56DBCB30-88C0-0C6F-59E5-C68274279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03" y="262068"/>
            <a:ext cx="1083529" cy="1440000"/>
          </a:xfrm>
          <a:prstGeom prst="rect">
            <a:avLst/>
          </a:prstGeom>
        </p:spPr>
      </p:pic>
      <p:pic>
        <p:nvPicPr>
          <p:cNvPr id="9" name="Picture 8" descr="A close-up of a medical data&#10;&#10;AI-generated content may be incorrect.">
            <a:extLst>
              <a:ext uri="{FF2B5EF4-FFF2-40B4-BE49-F238E27FC236}">
                <a16:creationId xmlns:a16="http://schemas.microsoft.com/office/drawing/2014/main" id="{55499401-53E4-8A0B-9BF7-32580F04B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262068"/>
            <a:ext cx="1088867" cy="1440000"/>
          </a:xfrm>
          <a:prstGeom prst="rect">
            <a:avLst/>
          </a:prstGeom>
        </p:spPr>
      </p:pic>
      <p:pic>
        <p:nvPicPr>
          <p:cNvPr id="19" name="Picture 18" descr="A close-up of a card&#10;&#10;AI-generated content may be incorrect.">
            <a:extLst>
              <a:ext uri="{FF2B5EF4-FFF2-40B4-BE49-F238E27FC236}">
                <a16:creationId xmlns:a16="http://schemas.microsoft.com/office/drawing/2014/main" id="{8CF34D14-E200-DF51-AF0D-F93900A1E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4948638"/>
            <a:ext cx="1088867" cy="1440000"/>
          </a:xfrm>
          <a:prstGeom prst="rect">
            <a:avLst/>
          </a:prstGeom>
        </p:spPr>
      </p:pic>
      <p:pic>
        <p:nvPicPr>
          <p:cNvPr id="21" name="Picture 20" descr="A close-up of a card&#10;&#10;AI-generated content may be incorrect.">
            <a:extLst>
              <a:ext uri="{FF2B5EF4-FFF2-40B4-BE49-F238E27FC236}">
                <a16:creationId xmlns:a16="http://schemas.microsoft.com/office/drawing/2014/main" id="{59C35ACD-A350-7A1E-6830-3C1C8D702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22" y="4948638"/>
            <a:ext cx="1088867" cy="1440000"/>
          </a:xfrm>
          <a:prstGeom prst="rect">
            <a:avLst/>
          </a:prstGeom>
        </p:spPr>
      </p:pic>
      <p:pic>
        <p:nvPicPr>
          <p:cNvPr id="27" name="Picture 26" descr="A close-up of a card&#10;&#10;AI-generated content may be incorrect.">
            <a:extLst>
              <a:ext uri="{FF2B5EF4-FFF2-40B4-BE49-F238E27FC236}">
                <a16:creationId xmlns:a16="http://schemas.microsoft.com/office/drawing/2014/main" id="{19FE47E3-4990-1AB2-8049-12E2FA6F1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8" y="4948638"/>
            <a:ext cx="1088867" cy="1440000"/>
          </a:xfrm>
          <a:prstGeom prst="rect">
            <a:avLst/>
          </a:prstGeom>
        </p:spPr>
      </p:pic>
      <p:pic>
        <p:nvPicPr>
          <p:cNvPr id="31" name="Picture 3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32198BE-59BF-852E-5FDD-FAEA64B5A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759797"/>
            <a:ext cx="1088867" cy="1440000"/>
          </a:xfrm>
          <a:prstGeom prst="rect">
            <a:avLst/>
          </a:prstGeom>
        </p:spPr>
      </p:pic>
      <p:pic>
        <p:nvPicPr>
          <p:cNvPr id="33" name="Picture 32" descr="A close-up of a card&#10;&#10;AI-generated content may be incorrect.">
            <a:extLst>
              <a:ext uri="{FF2B5EF4-FFF2-40B4-BE49-F238E27FC236}">
                <a16:creationId xmlns:a16="http://schemas.microsoft.com/office/drawing/2014/main" id="{3BFF6347-EB21-49E5-6BD8-A54D638880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4948638"/>
            <a:ext cx="1088867" cy="1440000"/>
          </a:xfrm>
          <a:prstGeom prst="rect">
            <a:avLst/>
          </a:prstGeom>
        </p:spPr>
      </p:pic>
      <p:pic>
        <p:nvPicPr>
          <p:cNvPr id="35" name="Picture 3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C75053B2-A3DC-9B5A-C417-D60FDB315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38" y="230246"/>
            <a:ext cx="1083529" cy="1440000"/>
          </a:xfrm>
          <a:prstGeom prst="rect">
            <a:avLst/>
          </a:prstGeom>
        </p:spPr>
      </p:pic>
      <p:pic>
        <p:nvPicPr>
          <p:cNvPr id="37" name="Picture 36" descr="A close-up of a data card&#10;&#10;AI-generated content may be incorrect.">
            <a:extLst>
              <a:ext uri="{FF2B5EF4-FFF2-40B4-BE49-F238E27FC236}">
                <a16:creationId xmlns:a16="http://schemas.microsoft.com/office/drawing/2014/main" id="{DDE9038F-60B6-9664-C2F3-839FEA89B7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62" y="4948638"/>
            <a:ext cx="1088867" cy="1440000"/>
          </a:xfrm>
          <a:prstGeom prst="rect">
            <a:avLst/>
          </a:prstGeom>
        </p:spPr>
      </p:pic>
      <p:pic>
        <p:nvPicPr>
          <p:cNvPr id="39" name="Picture 3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EA3FB4A-1CC8-B97D-87E7-BB9A729E7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3" y="1755470"/>
            <a:ext cx="1088867" cy="1440000"/>
          </a:xfrm>
          <a:prstGeom prst="rect">
            <a:avLst/>
          </a:prstGeom>
        </p:spPr>
      </p:pic>
      <p:pic>
        <p:nvPicPr>
          <p:cNvPr id="47" name="Picture 46" descr="A close-up of a sample data card&#10;&#10;AI-generated content may be incorrect.">
            <a:extLst>
              <a:ext uri="{FF2B5EF4-FFF2-40B4-BE49-F238E27FC236}">
                <a16:creationId xmlns:a16="http://schemas.microsoft.com/office/drawing/2014/main" id="{7F00405A-A517-CE74-1371-E58C89FF48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2" y="262068"/>
            <a:ext cx="1088867" cy="1440000"/>
          </a:xfrm>
          <a:prstGeom prst="rect">
            <a:avLst/>
          </a:prstGeom>
        </p:spPr>
      </p:pic>
      <p:pic>
        <p:nvPicPr>
          <p:cNvPr id="51" name="Picture 5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AD7C143-31D7-9608-A164-00871023BE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9" y="1755470"/>
            <a:ext cx="1444800" cy="1440000"/>
          </a:xfrm>
          <a:prstGeom prst="rect">
            <a:avLst/>
          </a:prstGeom>
        </p:spPr>
      </p:pic>
      <p:pic>
        <p:nvPicPr>
          <p:cNvPr id="53" name="Picture 5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DA7F3E7-DF9A-E048-6AC9-AF931A5DDA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79" y="262068"/>
            <a:ext cx="1449600" cy="1440000"/>
          </a:xfrm>
          <a:prstGeom prst="rect">
            <a:avLst/>
          </a:prstGeom>
        </p:spPr>
      </p:pic>
      <p:pic>
        <p:nvPicPr>
          <p:cNvPr id="57" name="Picture 5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245025A-227D-E3F4-DD01-FC2367B466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04" y="315470"/>
            <a:ext cx="985776" cy="1440000"/>
          </a:xfrm>
          <a:prstGeom prst="rect">
            <a:avLst/>
          </a:prstGeom>
        </p:spPr>
      </p:pic>
      <p:pic>
        <p:nvPicPr>
          <p:cNvPr id="59" name="Picture 58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F57CB8EE-6F80-22D7-B758-1C886F16BD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4" y="262068"/>
            <a:ext cx="1088867" cy="144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CCEFA0-7D3A-AAB5-D4C1-06F1CE4260CE}"/>
              </a:ext>
            </a:extLst>
          </p:cNvPr>
          <p:cNvSpPr/>
          <p:nvPr/>
        </p:nvSpPr>
        <p:spPr>
          <a:xfrm>
            <a:off x="1146282" y="159816"/>
            <a:ext cx="1192239" cy="1595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AD7BD-7BAC-DC46-3FAA-01E8A502AC5D}"/>
              </a:ext>
            </a:extLst>
          </p:cNvPr>
          <p:cNvSpPr/>
          <p:nvPr/>
        </p:nvSpPr>
        <p:spPr>
          <a:xfrm>
            <a:off x="2356924" y="159815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7D777-33C0-112C-315A-E74215EE83FE}"/>
              </a:ext>
            </a:extLst>
          </p:cNvPr>
          <p:cNvSpPr/>
          <p:nvPr/>
        </p:nvSpPr>
        <p:spPr>
          <a:xfrm>
            <a:off x="3542894" y="159815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4234FC-C4FE-3FCC-385F-294217882298}"/>
              </a:ext>
            </a:extLst>
          </p:cNvPr>
          <p:cNvSpPr/>
          <p:nvPr/>
        </p:nvSpPr>
        <p:spPr>
          <a:xfrm>
            <a:off x="5320220" y="209001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686866-2399-7DC7-84C5-60DCA7C80461}"/>
              </a:ext>
            </a:extLst>
          </p:cNvPr>
          <p:cNvSpPr/>
          <p:nvPr/>
        </p:nvSpPr>
        <p:spPr>
          <a:xfrm>
            <a:off x="6537027" y="281324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FB19C-799F-079A-0C77-D16D05935A5F}"/>
              </a:ext>
            </a:extLst>
          </p:cNvPr>
          <p:cNvSpPr/>
          <p:nvPr/>
        </p:nvSpPr>
        <p:spPr>
          <a:xfrm>
            <a:off x="7045384" y="279245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CC2837-A3A1-91FD-1FA5-4FB6E34925FC}"/>
              </a:ext>
            </a:extLst>
          </p:cNvPr>
          <p:cNvSpPr/>
          <p:nvPr/>
        </p:nvSpPr>
        <p:spPr>
          <a:xfrm>
            <a:off x="7045384" y="774773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7B4DB3-360C-1C30-F2E2-1ECB360C12CE}"/>
              </a:ext>
            </a:extLst>
          </p:cNvPr>
          <p:cNvSpPr/>
          <p:nvPr/>
        </p:nvSpPr>
        <p:spPr>
          <a:xfrm>
            <a:off x="7609541" y="159815"/>
            <a:ext cx="1162820" cy="1595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68C6C7-83AF-E69D-F546-EAB81DBBF2FA}"/>
              </a:ext>
            </a:extLst>
          </p:cNvPr>
          <p:cNvSpPr/>
          <p:nvPr/>
        </p:nvSpPr>
        <p:spPr>
          <a:xfrm>
            <a:off x="8803893" y="982068"/>
            <a:ext cx="722685" cy="7309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56CC225-5657-CB55-8C1B-3B22080A78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1755470"/>
            <a:ext cx="1088867" cy="1440000"/>
          </a:xfrm>
          <a:prstGeom prst="rect">
            <a:avLst/>
          </a:prstGeom>
        </p:spPr>
      </p:pic>
      <p:pic>
        <p:nvPicPr>
          <p:cNvPr id="20" name="Picture 19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C17751C0-644F-88CB-CA79-9792F7E11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1" y="3450909"/>
            <a:ext cx="1088867" cy="1440000"/>
          </a:xfrm>
          <a:prstGeom prst="rect">
            <a:avLst/>
          </a:prstGeom>
        </p:spPr>
      </p:pic>
      <p:pic>
        <p:nvPicPr>
          <p:cNvPr id="22" name="Picture 21" descr="A close-up of a data card&#10;&#10;AI-generated content may be incorrect.">
            <a:extLst>
              <a:ext uri="{FF2B5EF4-FFF2-40B4-BE49-F238E27FC236}">
                <a16:creationId xmlns:a16="http://schemas.microsoft.com/office/drawing/2014/main" id="{657A3BA5-EDF8-C73D-6A85-A7332476FF0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18" y="3450909"/>
            <a:ext cx="1088867" cy="1440000"/>
          </a:xfrm>
          <a:prstGeom prst="rect">
            <a:avLst/>
          </a:prstGeom>
        </p:spPr>
      </p:pic>
      <p:pic>
        <p:nvPicPr>
          <p:cNvPr id="24" name="Picture 23" descr="A close-up of a data card&#10;&#10;AI-generated content may be incorrect.">
            <a:extLst>
              <a:ext uri="{FF2B5EF4-FFF2-40B4-BE49-F238E27FC236}">
                <a16:creationId xmlns:a16="http://schemas.microsoft.com/office/drawing/2014/main" id="{D5151DA9-BA50-EEE7-E6F7-4EF0179847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3461865"/>
            <a:ext cx="1088867" cy="1440000"/>
          </a:xfrm>
          <a:prstGeom prst="rect">
            <a:avLst/>
          </a:prstGeom>
        </p:spPr>
      </p:pic>
      <p:pic>
        <p:nvPicPr>
          <p:cNvPr id="26" name="Picture 25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0E7BB93F-CDBE-E895-6E36-713E032487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9" y="3457538"/>
            <a:ext cx="1088867" cy="1440000"/>
          </a:xfrm>
          <a:prstGeom prst="rect">
            <a:avLst/>
          </a:prstGeom>
        </p:spPr>
      </p:pic>
      <p:pic>
        <p:nvPicPr>
          <p:cNvPr id="30" name="Picture 29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291FB838-BDF5-9825-81DB-C7D541D9BE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8" y="3450500"/>
            <a:ext cx="1088867" cy="1440000"/>
          </a:xfrm>
          <a:prstGeom prst="rect">
            <a:avLst/>
          </a:prstGeom>
        </p:spPr>
      </p:pic>
      <p:pic>
        <p:nvPicPr>
          <p:cNvPr id="32" name="Picture 31" descr="A close-up of a card&#10;&#10;AI-generated content may be incorrect.">
            <a:extLst>
              <a:ext uri="{FF2B5EF4-FFF2-40B4-BE49-F238E27FC236}">
                <a16:creationId xmlns:a16="http://schemas.microsoft.com/office/drawing/2014/main" id="{36C23988-4947-3A0F-4D15-09CE31B787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81" y="3457538"/>
            <a:ext cx="1088867" cy="1440000"/>
          </a:xfrm>
          <a:prstGeom prst="rect">
            <a:avLst/>
          </a:prstGeom>
        </p:spPr>
      </p:pic>
      <p:pic>
        <p:nvPicPr>
          <p:cNvPr id="34" name="Picture 33" descr="A close-up of a card&#10;&#10;AI-generated content may be incorrect.">
            <a:extLst>
              <a:ext uri="{FF2B5EF4-FFF2-40B4-BE49-F238E27FC236}">
                <a16:creationId xmlns:a16="http://schemas.microsoft.com/office/drawing/2014/main" id="{EEDF53BB-2286-216B-546F-7426ED03A6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3457538"/>
            <a:ext cx="1088867" cy="1440000"/>
          </a:xfrm>
          <a:prstGeom prst="rect">
            <a:avLst/>
          </a:prstGeom>
        </p:spPr>
      </p:pic>
      <p:pic>
        <p:nvPicPr>
          <p:cNvPr id="11" name="Picture 10" descr="A close-up of a card&#10;&#10;AI-generated content may be incorrect.">
            <a:extLst>
              <a:ext uri="{FF2B5EF4-FFF2-40B4-BE49-F238E27FC236}">
                <a16:creationId xmlns:a16="http://schemas.microsoft.com/office/drawing/2014/main" id="{78E1778E-3F5E-4581-241C-661EB14BCF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2" y="4948638"/>
            <a:ext cx="1088867" cy="1440000"/>
          </a:xfrm>
          <a:prstGeom prst="rect">
            <a:avLst/>
          </a:prstGeom>
        </p:spPr>
      </p:pic>
      <p:pic>
        <p:nvPicPr>
          <p:cNvPr id="13" name="Picture 12" descr="A close-up of a card&#10;&#10;AI-generated content may be incorrect.">
            <a:extLst>
              <a:ext uri="{FF2B5EF4-FFF2-40B4-BE49-F238E27FC236}">
                <a16:creationId xmlns:a16="http://schemas.microsoft.com/office/drawing/2014/main" id="{8F522EBC-EDB0-7166-ED13-332F9F6B37F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7" y="4948638"/>
            <a:ext cx="1088867" cy="1440000"/>
          </a:xfrm>
          <a:prstGeom prst="rect">
            <a:avLst/>
          </a:prstGeom>
        </p:spPr>
      </p:pic>
      <p:pic>
        <p:nvPicPr>
          <p:cNvPr id="15" name="Picture 14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63B39A20-DB4C-B675-AD92-EE2568B3BB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0" y="4948638"/>
            <a:ext cx="1088867" cy="1440000"/>
          </a:xfrm>
          <a:prstGeom prst="rect">
            <a:avLst/>
          </a:prstGeom>
        </p:spPr>
      </p:pic>
      <p:pic>
        <p:nvPicPr>
          <p:cNvPr id="17" name="Picture 16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E40E9600-1B9C-FE2F-8201-19BA4A565CD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38" y="3450500"/>
            <a:ext cx="10888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9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20C68-9F59-800E-0E93-07CB67C69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44F978B3-A78C-4E72-F48B-9088953C5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1" y="3450909"/>
            <a:ext cx="1088867" cy="1440000"/>
          </a:xfrm>
          <a:prstGeom prst="rect">
            <a:avLst/>
          </a:prstGeom>
        </p:spPr>
      </p:pic>
      <p:pic>
        <p:nvPicPr>
          <p:cNvPr id="36" name="Picture 35" descr="A close-up of a data card&#10;&#10;AI-generated content may be incorrect.">
            <a:extLst>
              <a:ext uri="{FF2B5EF4-FFF2-40B4-BE49-F238E27FC236}">
                <a16:creationId xmlns:a16="http://schemas.microsoft.com/office/drawing/2014/main" id="{D248AD09-C7F9-2A54-53C0-43D106D4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18" y="3450909"/>
            <a:ext cx="1088867" cy="1440000"/>
          </a:xfrm>
          <a:prstGeom prst="rect">
            <a:avLst/>
          </a:prstGeom>
        </p:spPr>
      </p:pic>
      <p:pic>
        <p:nvPicPr>
          <p:cNvPr id="38" name="Picture 37" descr="A close-up of a data card&#10;&#10;AI-generated content may be incorrect.">
            <a:extLst>
              <a:ext uri="{FF2B5EF4-FFF2-40B4-BE49-F238E27FC236}">
                <a16:creationId xmlns:a16="http://schemas.microsoft.com/office/drawing/2014/main" id="{731726AC-5490-8AE4-29AF-537F405C8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3461865"/>
            <a:ext cx="1088867" cy="1440000"/>
          </a:xfrm>
          <a:prstGeom prst="rect">
            <a:avLst/>
          </a:prstGeom>
        </p:spPr>
      </p:pic>
      <p:pic>
        <p:nvPicPr>
          <p:cNvPr id="40" name="Picture 39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41CB94B4-E668-CC79-0C67-A475DDE98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9" y="3457538"/>
            <a:ext cx="1088867" cy="1440000"/>
          </a:xfrm>
          <a:prstGeom prst="rect">
            <a:avLst/>
          </a:prstGeom>
        </p:spPr>
      </p:pic>
      <p:pic>
        <p:nvPicPr>
          <p:cNvPr id="44" name="Picture 43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FD6C3772-3F39-8337-8548-6204B51377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8" y="3450500"/>
            <a:ext cx="1088867" cy="1440000"/>
          </a:xfrm>
          <a:prstGeom prst="rect">
            <a:avLst/>
          </a:prstGeom>
        </p:spPr>
      </p:pic>
      <p:pic>
        <p:nvPicPr>
          <p:cNvPr id="46" name="Picture 45" descr="A close-up of a card&#10;&#10;AI-generated content may be incorrect.">
            <a:extLst>
              <a:ext uri="{FF2B5EF4-FFF2-40B4-BE49-F238E27FC236}">
                <a16:creationId xmlns:a16="http://schemas.microsoft.com/office/drawing/2014/main" id="{C090DAE7-3F88-65DD-AD0F-72114EF7A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81" y="3457538"/>
            <a:ext cx="1088867" cy="1440000"/>
          </a:xfrm>
          <a:prstGeom prst="rect">
            <a:avLst/>
          </a:prstGeom>
        </p:spPr>
      </p:pic>
      <p:pic>
        <p:nvPicPr>
          <p:cNvPr id="48" name="Picture 47" descr="A close-up of a card&#10;&#10;AI-generated content may be incorrect.">
            <a:extLst>
              <a:ext uri="{FF2B5EF4-FFF2-40B4-BE49-F238E27FC236}">
                <a16:creationId xmlns:a16="http://schemas.microsoft.com/office/drawing/2014/main" id="{7A62A4EB-26E9-4304-2D6D-CE1177309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3457538"/>
            <a:ext cx="1088867" cy="1440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CC146559-616E-C60C-9CA6-ED3CB3304E7E}"/>
              </a:ext>
            </a:extLst>
          </p:cNvPr>
          <p:cNvSpPr/>
          <p:nvPr/>
        </p:nvSpPr>
        <p:spPr>
          <a:xfrm>
            <a:off x="0" y="0"/>
            <a:ext cx="12192000" cy="2203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A9408D-B038-3495-2303-59CD9CA4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6579" y="300185"/>
            <a:ext cx="2474742" cy="1157402"/>
          </a:xfrm>
        </p:spPr>
        <p:txBody>
          <a:bodyPr>
            <a:normAutofit fontScale="90000"/>
          </a:bodyPr>
          <a:lstStyle/>
          <a:p>
            <a:r>
              <a:rPr lang="en-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cards</a:t>
            </a:r>
          </a:p>
        </p:txBody>
      </p:sp>
      <p:pic>
        <p:nvPicPr>
          <p:cNvPr id="7" name="Picture 6" descr="A screen shot of a phone&#10;&#10;AI-generated content may be incorrect.">
            <a:extLst>
              <a:ext uri="{FF2B5EF4-FFF2-40B4-BE49-F238E27FC236}">
                <a16:creationId xmlns:a16="http://schemas.microsoft.com/office/drawing/2014/main" id="{986F5598-ED76-BACA-C79B-6E8D283778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03" y="262068"/>
            <a:ext cx="1083529" cy="1440000"/>
          </a:xfrm>
          <a:prstGeom prst="rect">
            <a:avLst/>
          </a:prstGeom>
        </p:spPr>
      </p:pic>
      <p:pic>
        <p:nvPicPr>
          <p:cNvPr id="9" name="Picture 8" descr="A close-up of a medical data&#10;&#10;AI-generated content may be incorrect.">
            <a:extLst>
              <a:ext uri="{FF2B5EF4-FFF2-40B4-BE49-F238E27FC236}">
                <a16:creationId xmlns:a16="http://schemas.microsoft.com/office/drawing/2014/main" id="{60D61A21-362B-03E5-E1C8-C11210404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262068"/>
            <a:ext cx="1088867" cy="1440000"/>
          </a:xfrm>
          <a:prstGeom prst="rect">
            <a:avLst/>
          </a:prstGeom>
        </p:spPr>
      </p:pic>
      <p:pic>
        <p:nvPicPr>
          <p:cNvPr id="19" name="Picture 18" descr="A close-up of a card&#10;&#10;AI-generated content may be incorrect.">
            <a:extLst>
              <a:ext uri="{FF2B5EF4-FFF2-40B4-BE49-F238E27FC236}">
                <a16:creationId xmlns:a16="http://schemas.microsoft.com/office/drawing/2014/main" id="{E029F4F4-5A50-22A1-01D4-A0E0B015B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16" y="4948638"/>
            <a:ext cx="1088867" cy="1440000"/>
          </a:xfrm>
          <a:prstGeom prst="rect">
            <a:avLst/>
          </a:prstGeom>
        </p:spPr>
      </p:pic>
      <p:pic>
        <p:nvPicPr>
          <p:cNvPr id="21" name="Picture 20" descr="A close-up of a card&#10;&#10;AI-generated content may be incorrect.">
            <a:extLst>
              <a:ext uri="{FF2B5EF4-FFF2-40B4-BE49-F238E27FC236}">
                <a16:creationId xmlns:a16="http://schemas.microsoft.com/office/drawing/2014/main" id="{DC4C4F23-B982-0404-5B79-6D93BC881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22" y="4948638"/>
            <a:ext cx="1088867" cy="1440000"/>
          </a:xfrm>
          <a:prstGeom prst="rect">
            <a:avLst/>
          </a:prstGeom>
        </p:spPr>
      </p:pic>
      <p:pic>
        <p:nvPicPr>
          <p:cNvPr id="27" name="Picture 26" descr="A close-up of a card&#10;&#10;AI-generated content may be incorrect.">
            <a:extLst>
              <a:ext uri="{FF2B5EF4-FFF2-40B4-BE49-F238E27FC236}">
                <a16:creationId xmlns:a16="http://schemas.microsoft.com/office/drawing/2014/main" id="{6BF64AB9-C021-BA85-1ACD-D9CC236A13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8" y="4948638"/>
            <a:ext cx="1088867" cy="1440000"/>
          </a:xfrm>
          <a:prstGeom prst="rect">
            <a:avLst/>
          </a:prstGeom>
        </p:spPr>
      </p:pic>
      <p:pic>
        <p:nvPicPr>
          <p:cNvPr id="31" name="Picture 3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40B806D-AA6D-6F02-092D-E904DA3188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1759797"/>
            <a:ext cx="1088867" cy="1440000"/>
          </a:xfrm>
          <a:prstGeom prst="rect">
            <a:avLst/>
          </a:prstGeom>
        </p:spPr>
      </p:pic>
      <p:pic>
        <p:nvPicPr>
          <p:cNvPr id="33" name="Picture 32" descr="A close-up of a card&#10;&#10;AI-generated content may be incorrect.">
            <a:extLst>
              <a:ext uri="{FF2B5EF4-FFF2-40B4-BE49-F238E27FC236}">
                <a16:creationId xmlns:a16="http://schemas.microsoft.com/office/drawing/2014/main" id="{0D5BF540-12BB-A54E-F10C-3FF296249C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24" y="4948638"/>
            <a:ext cx="1088867" cy="1440000"/>
          </a:xfrm>
          <a:prstGeom prst="rect">
            <a:avLst/>
          </a:prstGeom>
        </p:spPr>
      </p:pic>
      <p:pic>
        <p:nvPicPr>
          <p:cNvPr id="35" name="Picture 3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4136D831-2B09-FC04-863A-F62A594563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38" y="230246"/>
            <a:ext cx="1083529" cy="1440000"/>
          </a:xfrm>
          <a:prstGeom prst="rect">
            <a:avLst/>
          </a:prstGeom>
        </p:spPr>
      </p:pic>
      <p:pic>
        <p:nvPicPr>
          <p:cNvPr id="37" name="Picture 36" descr="A close-up of a data card&#10;&#10;AI-generated content may be incorrect.">
            <a:extLst>
              <a:ext uri="{FF2B5EF4-FFF2-40B4-BE49-F238E27FC236}">
                <a16:creationId xmlns:a16="http://schemas.microsoft.com/office/drawing/2014/main" id="{3BAA3953-B944-8619-DA29-E651F45114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562" y="4948638"/>
            <a:ext cx="1088867" cy="1440000"/>
          </a:xfrm>
          <a:prstGeom prst="rect">
            <a:avLst/>
          </a:prstGeom>
        </p:spPr>
      </p:pic>
      <p:pic>
        <p:nvPicPr>
          <p:cNvPr id="39" name="Picture 3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E615E92-492E-7FA2-6591-75BD4EAB88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3" y="1755470"/>
            <a:ext cx="1088867" cy="1440000"/>
          </a:xfrm>
          <a:prstGeom prst="rect">
            <a:avLst/>
          </a:prstGeom>
        </p:spPr>
      </p:pic>
      <p:pic>
        <p:nvPicPr>
          <p:cNvPr id="47" name="Picture 46" descr="A close-up of a sample data card&#10;&#10;AI-generated content may be incorrect.">
            <a:extLst>
              <a:ext uri="{FF2B5EF4-FFF2-40B4-BE49-F238E27FC236}">
                <a16:creationId xmlns:a16="http://schemas.microsoft.com/office/drawing/2014/main" id="{BC8B275F-A8B7-4F03-1DEF-F2216502750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2" y="262068"/>
            <a:ext cx="1088867" cy="1440000"/>
          </a:xfrm>
          <a:prstGeom prst="rect">
            <a:avLst/>
          </a:prstGeom>
        </p:spPr>
      </p:pic>
      <p:pic>
        <p:nvPicPr>
          <p:cNvPr id="51" name="Picture 5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41F30AF-8581-28D8-F104-A8CF143208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9" y="1755470"/>
            <a:ext cx="1444800" cy="1440000"/>
          </a:xfrm>
          <a:prstGeom prst="rect">
            <a:avLst/>
          </a:prstGeom>
        </p:spPr>
      </p:pic>
      <p:pic>
        <p:nvPicPr>
          <p:cNvPr id="53" name="Picture 5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D1A3345-7036-E3EB-9640-A97643C038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79" y="262068"/>
            <a:ext cx="1449600" cy="1440000"/>
          </a:xfrm>
          <a:prstGeom prst="rect">
            <a:avLst/>
          </a:prstGeom>
        </p:spPr>
      </p:pic>
      <p:pic>
        <p:nvPicPr>
          <p:cNvPr id="57" name="Picture 5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C72F875B-8F9D-6ABE-C858-A2D77433E0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04" y="315470"/>
            <a:ext cx="985776" cy="1440000"/>
          </a:xfrm>
          <a:prstGeom prst="rect">
            <a:avLst/>
          </a:prstGeom>
        </p:spPr>
      </p:pic>
      <p:pic>
        <p:nvPicPr>
          <p:cNvPr id="59" name="Picture 58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92E5F9FB-EF5D-E80B-8C7D-5D17205373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14" y="262068"/>
            <a:ext cx="1088867" cy="144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67CE2A-F7DE-0383-525B-4F3DE4B2F0C4}"/>
              </a:ext>
            </a:extLst>
          </p:cNvPr>
          <p:cNvSpPr/>
          <p:nvPr/>
        </p:nvSpPr>
        <p:spPr>
          <a:xfrm>
            <a:off x="1146282" y="159816"/>
            <a:ext cx="1192239" cy="1595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59561-3034-0C7D-4742-538C4FE2076F}"/>
              </a:ext>
            </a:extLst>
          </p:cNvPr>
          <p:cNvSpPr/>
          <p:nvPr/>
        </p:nvSpPr>
        <p:spPr>
          <a:xfrm>
            <a:off x="2356924" y="159815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DFC402-F463-D684-EF8F-918D4BA843D9}"/>
              </a:ext>
            </a:extLst>
          </p:cNvPr>
          <p:cNvSpPr/>
          <p:nvPr/>
        </p:nvSpPr>
        <p:spPr>
          <a:xfrm>
            <a:off x="3542894" y="159815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88ED1-1774-5BC6-FFA2-1DFE333981D8}"/>
              </a:ext>
            </a:extLst>
          </p:cNvPr>
          <p:cNvSpPr/>
          <p:nvPr/>
        </p:nvSpPr>
        <p:spPr>
          <a:xfrm>
            <a:off x="5320220" y="209001"/>
            <a:ext cx="1162820" cy="3092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97ADB-1F35-75F3-7F5B-E890FCEC30AD}"/>
              </a:ext>
            </a:extLst>
          </p:cNvPr>
          <p:cNvSpPr/>
          <p:nvPr/>
        </p:nvSpPr>
        <p:spPr>
          <a:xfrm>
            <a:off x="6537027" y="281324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C596B9-5045-E344-E3F4-089E3F62A4A2}"/>
              </a:ext>
            </a:extLst>
          </p:cNvPr>
          <p:cNvSpPr/>
          <p:nvPr/>
        </p:nvSpPr>
        <p:spPr>
          <a:xfrm>
            <a:off x="7045384" y="279245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C281E3-DA31-BAD8-DAF1-52C1286FC3EB}"/>
              </a:ext>
            </a:extLst>
          </p:cNvPr>
          <p:cNvSpPr/>
          <p:nvPr/>
        </p:nvSpPr>
        <p:spPr>
          <a:xfrm>
            <a:off x="7045384" y="774773"/>
            <a:ext cx="514810" cy="5213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D76873-45C1-5524-C5B7-02B23933A6D8}"/>
              </a:ext>
            </a:extLst>
          </p:cNvPr>
          <p:cNvSpPr/>
          <p:nvPr/>
        </p:nvSpPr>
        <p:spPr>
          <a:xfrm>
            <a:off x="7609541" y="159815"/>
            <a:ext cx="1162820" cy="15956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57CB68-E60C-5C4C-4B1B-C9CBB093DFFD}"/>
              </a:ext>
            </a:extLst>
          </p:cNvPr>
          <p:cNvSpPr/>
          <p:nvPr/>
        </p:nvSpPr>
        <p:spPr>
          <a:xfrm>
            <a:off x="8803893" y="982068"/>
            <a:ext cx="722685" cy="73095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D1D6F3-4FD0-E151-DF8A-F9F96D032CC4}"/>
              </a:ext>
            </a:extLst>
          </p:cNvPr>
          <p:cNvSpPr/>
          <p:nvPr/>
        </p:nvSpPr>
        <p:spPr>
          <a:xfrm>
            <a:off x="6525790" y="786667"/>
            <a:ext cx="514810" cy="52139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2630C3-491E-9D11-9477-49A101D9E146}"/>
              </a:ext>
            </a:extLst>
          </p:cNvPr>
          <p:cNvSpPr/>
          <p:nvPr/>
        </p:nvSpPr>
        <p:spPr>
          <a:xfrm>
            <a:off x="2317579" y="3391915"/>
            <a:ext cx="1088870" cy="305445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57AEB7-BF81-0446-6D7D-07D08296B092}"/>
              </a:ext>
            </a:extLst>
          </p:cNvPr>
          <p:cNvSpPr/>
          <p:nvPr/>
        </p:nvSpPr>
        <p:spPr>
          <a:xfrm>
            <a:off x="4593526" y="3391915"/>
            <a:ext cx="1088870" cy="305445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3DB16D-54FB-FD82-2590-5ED94D090DA1}"/>
              </a:ext>
            </a:extLst>
          </p:cNvPr>
          <p:cNvSpPr/>
          <p:nvPr/>
        </p:nvSpPr>
        <p:spPr>
          <a:xfrm>
            <a:off x="6877521" y="3391915"/>
            <a:ext cx="1088870" cy="305445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F18712-7CD9-C66F-B5E2-4CC869FCFBC1}"/>
              </a:ext>
            </a:extLst>
          </p:cNvPr>
          <p:cNvSpPr/>
          <p:nvPr/>
        </p:nvSpPr>
        <p:spPr>
          <a:xfrm>
            <a:off x="9516588" y="249844"/>
            <a:ext cx="743004" cy="73095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219D52-80ED-EC55-1276-C4D67664D2B8}"/>
              </a:ext>
            </a:extLst>
          </p:cNvPr>
          <p:cNvSpPr/>
          <p:nvPr/>
        </p:nvSpPr>
        <p:spPr>
          <a:xfrm>
            <a:off x="9516853" y="995648"/>
            <a:ext cx="743004" cy="73095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CA11F1-F99F-ECB4-6781-9C0F2793FCB0}"/>
              </a:ext>
            </a:extLst>
          </p:cNvPr>
          <p:cNvSpPr/>
          <p:nvPr/>
        </p:nvSpPr>
        <p:spPr>
          <a:xfrm>
            <a:off x="8790014" y="1742466"/>
            <a:ext cx="743004" cy="73095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2" name="Picture 3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9C2868A-8AA8-6368-3726-6780D938270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64" y="1755470"/>
            <a:ext cx="1088867" cy="1440000"/>
          </a:xfrm>
          <a:prstGeom prst="rect">
            <a:avLst/>
          </a:prstGeom>
        </p:spPr>
      </p:pic>
      <p:pic>
        <p:nvPicPr>
          <p:cNvPr id="11" name="Picture 10" descr="A close-up of a card&#10;&#10;AI-generated content may be incorrect.">
            <a:extLst>
              <a:ext uri="{FF2B5EF4-FFF2-40B4-BE49-F238E27FC236}">
                <a16:creationId xmlns:a16="http://schemas.microsoft.com/office/drawing/2014/main" id="{FFE48801-B771-3068-2895-699014D96BC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22" y="4948638"/>
            <a:ext cx="1088867" cy="1440000"/>
          </a:xfrm>
          <a:prstGeom prst="rect">
            <a:avLst/>
          </a:prstGeom>
        </p:spPr>
      </p:pic>
      <p:pic>
        <p:nvPicPr>
          <p:cNvPr id="13" name="Picture 12" descr="A close-up of a card&#10;&#10;AI-generated content may be incorrect.">
            <a:extLst>
              <a:ext uri="{FF2B5EF4-FFF2-40B4-BE49-F238E27FC236}">
                <a16:creationId xmlns:a16="http://schemas.microsoft.com/office/drawing/2014/main" id="{8735FA6C-80FD-D685-78F6-39AA1150FC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127" y="4948638"/>
            <a:ext cx="1088867" cy="1440000"/>
          </a:xfrm>
          <a:prstGeom prst="rect">
            <a:avLst/>
          </a:prstGeom>
        </p:spPr>
      </p:pic>
      <p:pic>
        <p:nvPicPr>
          <p:cNvPr id="15" name="Picture 14" descr="A close-up of a cell phone screen&#10;&#10;AI-generated content may be incorrect.">
            <a:extLst>
              <a:ext uri="{FF2B5EF4-FFF2-40B4-BE49-F238E27FC236}">
                <a16:creationId xmlns:a16="http://schemas.microsoft.com/office/drawing/2014/main" id="{5C84434D-EA63-9673-3EC8-23AE1DE4E1D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0" y="4948638"/>
            <a:ext cx="1088867" cy="1440000"/>
          </a:xfrm>
          <a:prstGeom prst="rect">
            <a:avLst/>
          </a:prstGeom>
        </p:spPr>
      </p:pic>
      <p:pic>
        <p:nvPicPr>
          <p:cNvPr id="17" name="Picture 16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1E12DAA0-7055-82C5-6C48-CD772E133E1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638" y="3450500"/>
            <a:ext cx="10888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48BB9-88FC-24D7-0649-904E359C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5FE0-BACC-86BE-59B8-27CC6FECE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noProof="1"/>
              <a:t>Live demo: playing and testing a public study (TCGA)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ECF0B-8975-397B-7CF9-2963F945D99F}"/>
              </a:ext>
            </a:extLst>
          </p:cNvPr>
          <p:cNvSpPr txBox="1"/>
          <p:nvPr/>
        </p:nvSpPr>
        <p:spPr>
          <a:xfrm>
            <a:off x="2284518" y="2104392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noProof="1"/>
              <a:t>cBioPortal Tutorial: exploring Brain Lower Grade Glioma (TCGA, PanCancer Atlas)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61FE5-FBB6-6E57-8809-95F343486E24}"/>
              </a:ext>
            </a:extLst>
          </p:cNvPr>
          <p:cNvSpPr txBox="1"/>
          <p:nvPr/>
        </p:nvSpPr>
        <p:spPr>
          <a:xfrm>
            <a:off x="2637645" y="3317175"/>
            <a:ext cx="7180446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Tool: cBioPortal for Cancer Genomics (https://www.cbioportal.org)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Dataset: Brain Lower Grade Glioma (TCGA, PanCancer Atlas)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Goal: Use the dataset to explore mutations, copy number alterations, mRNA expression, survival analysis, clinical data, and more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916026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screen shot of a phone&#10;&#10;AI-generated content may be incorrect.">
            <a:extLst>
              <a:ext uri="{FF2B5EF4-FFF2-40B4-BE49-F238E27FC236}">
                <a16:creationId xmlns:a16="http://schemas.microsoft.com/office/drawing/2014/main" id="{00646539-4C1B-E3D7-712F-33C73A9A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03" y="2733460"/>
            <a:ext cx="1083529" cy="1440000"/>
          </a:xfrm>
          <a:prstGeom prst="rect">
            <a:avLst/>
          </a:prstGeom>
        </p:spPr>
      </p:pic>
      <p:pic>
        <p:nvPicPr>
          <p:cNvPr id="34" name="Picture 33" descr="A screen shot of a phone&#10;&#10;AI-generated content may be incorrect.">
            <a:extLst>
              <a:ext uri="{FF2B5EF4-FFF2-40B4-BE49-F238E27FC236}">
                <a16:creationId xmlns:a16="http://schemas.microsoft.com/office/drawing/2014/main" id="{1B8D0718-B396-0C71-63A0-5A1B812B9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39" y="2852575"/>
            <a:ext cx="1083529" cy="1440000"/>
          </a:xfrm>
          <a:prstGeom prst="rect">
            <a:avLst/>
          </a:prstGeom>
        </p:spPr>
      </p:pic>
      <p:pic>
        <p:nvPicPr>
          <p:cNvPr id="33" name="Picture 32" descr="A screen shot of a phone&#10;&#10;AI-generated content may be incorrect.">
            <a:extLst>
              <a:ext uri="{FF2B5EF4-FFF2-40B4-BE49-F238E27FC236}">
                <a16:creationId xmlns:a16="http://schemas.microsoft.com/office/drawing/2014/main" id="{BCDD9E9A-B9D6-9EE4-1589-2EBEA2BAA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25" y="2961634"/>
            <a:ext cx="1083529" cy="1440000"/>
          </a:xfrm>
          <a:prstGeom prst="rect">
            <a:avLst/>
          </a:prstGeom>
        </p:spPr>
      </p:pic>
      <p:pic>
        <p:nvPicPr>
          <p:cNvPr id="32" name="Picture 31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9700235C-7616-AA7B-BEDF-00B1426F0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56" y="2811830"/>
            <a:ext cx="1088867" cy="1440000"/>
          </a:xfrm>
          <a:prstGeom prst="rect">
            <a:avLst/>
          </a:prstGeom>
        </p:spPr>
      </p:pic>
      <p:pic>
        <p:nvPicPr>
          <p:cNvPr id="31" name="Picture 3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930D04A-89FD-7322-2D5B-604D207C4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98" y="2892730"/>
            <a:ext cx="1088867" cy="1440000"/>
          </a:xfrm>
          <a:prstGeom prst="rect">
            <a:avLst/>
          </a:prstGeom>
        </p:spPr>
      </p:pic>
      <p:pic>
        <p:nvPicPr>
          <p:cNvPr id="30" name="Picture 2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D8C6FDF4-E1A0-9375-5BF1-A91313408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39" y="2986750"/>
            <a:ext cx="1088867" cy="1440000"/>
          </a:xfrm>
          <a:prstGeom prst="rect">
            <a:avLst/>
          </a:prstGeom>
        </p:spPr>
      </p:pic>
      <p:pic>
        <p:nvPicPr>
          <p:cNvPr id="29" name="Picture 28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963FD073-2982-2914-12C4-7D70E9F3F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33" y="1219348"/>
            <a:ext cx="1088867" cy="1440000"/>
          </a:xfrm>
          <a:prstGeom prst="rect">
            <a:avLst/>
          </a:prstGeom>
        </p:spPr>
      </p:pic>
      <p:pic>
        <p:nvPicPr>
          <p:cNvPr id="28" name="Picture 27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D977D285-F5EA-7272-0EF4-B224CF28E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99" y="1318528"/>
            <a:ext cx="1088867" cy="1440000"/>
          </a:xfrm>
          <a:prstGeom prst="rect">
            <a:avLst/>
          </a:prstGeom>
        </p:spPr>
      </p:pic>
      <p:pic>
        <p:nvPicPr>
          <p:cNvPr id="27" name="Picture 26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7C9E1784-D1D5-B4F1-5BA6-9B5B73A44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65" y="1438455"/>
            <a:ext cx="1088867" cy="14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5EF3C7-FB71-7141-1A4F-C2AA5A5DC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Study Alpha deck</a:t>
            </a:r>
          </a:p>
        </p:txBody>
      </p:sp>
      <p:pic>
        <p:nvPicPr>
          <p:cNvPr id="4" name="Picture 3" descr="A screen shot of a phone&#10;&#10;AI-generated content may be incorrect.">
            <a:extLst>
              <a:ext uri="{FF2B5EF4-FFF2-40B4-BE49-F238E27FC236}">
                <a16:creationId xmlns:a16="http://schemas.microsoft.com/office/drawing/2014/main" id="{404A34CD-E4D7-B2F8-83FE-E6A037AC8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77" y="3067140"/>
            <a:ext cx="1083529" cy="1440000"/>
          </a:xfrm>
          <a:prstGeom prst="rect">
            <a:avLst/>
          </a:prstGeom>
        </p:spPr>
      </p:pic>
      <p:pic>
        <p:nvPicPr>
          <p:cNvPr id="5" name="Picture 4" descr="A close-up of a medical data&#10;&#10;AI-generated content may be incorrect.">
            <a:extLst>
              <a:ext uri="{FF2B5EF4-FFF2-40B4-BE49-F238E27FC236}">
                <a16:creationId xmlns:a16="http://schemas.microsoft.com/office/drawing/2014/main" id="{585BDF3F-BB51-A643-2810-D887E05B3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78" y="1558383"/>
            <a:ext cx="1088867" cy="1440000"/>
          </a:xfrm>
          <a:prstGeom prst="rect">
            <a:avLst/>
          </a:prstGeom>
        </p:spPr>
      </p:pic>
      <p:pic>
        <p:nvPicPr>
          <p:cNvPr id="9" name="Picture 8" descr="A close-up of a card&#10;&#10;AI-generated content may be incorrect.">
            <a:extLst>
              <a:ext uri="{FF2B5EF4-FFF2-40B4-BE49-F238E27FC236}">
                <a16:creationId xmlns:a16="http://schemas.microsoft.com/office/drawing/2014/main" id="{DFCCB15D-0A83-F636-4941-C73D9BC15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64" y="4581253"/>
            <a:ext cx="1088867" cy="1440000"/>
          </a:xfrm>
          <a:prstGeom prst="rect">
            <a:avLst/>
          </a:prstGeom>
        </p:spPr>
      </p:pic>
      <p:pic>
        <p:nvPicPr>
          <p:cNvPr id="10" name="Picture 9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41F3C48-68A9-3F2C-5EB3-DB9034F79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22" y="3069818"/>
            <a:ext cx="1088867" cy="1440000"/>
          </a:xfrm>
          <a:prstGeom prst="rect">
            <a:avLst/>
          </a:prstGeom>
        </p:spPr>
      </p:pic>
      <p:pic>
        <p:nvPicPr>
          <p:cNvPr id="11" name="Picture 10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9F7B8945-ED56-B549-9DEA-7D903687C6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03" y="1558383"/>
            <a:ext cx="1083529" cy="1440000"/>
          </a:xfrm>
          <a:prstGeom prst="rect">
            <a:avLst/>
          </a:prstGeom>
        </p:spPr>
      </p:pic>
      <p:pic>
        <p:nvPicPr>
          <p:cNvPr id="12" name="Picture 11" descr="A close-up of a data card&#10;&#10;AI-generated content may be incorrect.">
            <a:extLst>
              <a:ext uri="{FF2B5EF4-FFF2-40B4-BE49-F238E27FC236}">
                <a16:creationId xmlns:a16="http://schemas.microsoft.com/office/drawing/2014/main" id="{8111C569-2014-77E6-3E5C-0A9856A272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4" y="4581253"/>
            <a:ext cx="1088867" cy="1440000"/>
          </a:xfrm>
          <a:prstGeom prst="rect">
            <a:avLst/>
          </a:prstGeom>
        </p:spPr>
      </p:pic>
      <p:pic>
        <p:nvPicPr>
          <p:cNvPr id="13" name="Picture 1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11A401D1-FA79-12E7-673C-E4D001748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30" y="3069818"/>
            <a:ext cx="1088867" cy="1440000"/>
          </a:xfrm>
          <a:prstGeom prst="rect">
            <a:avLst/>
          </a:prstGeom>
        </p:spPr>
      </p:pic>
      <p:pic>
        <p:nvPicPr>
          <p:cNvPr id="15" name="Picture 14" descr="A close-up of a sample data card&#10;&#10;AI-generated content may be incorrect.">
            <a:extLst>
              <a:ext uri="{FF2B5EF4-FFF2-40B4-BE49-F238E27FC236}">
                <a16:creationId xmlns:a16="http://schemas.microsoft.com/office/drawing/2014/main" id="{C93BF39E-78DD-1F41-A15F-12567D4BA3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22" y="1558383"/>
            <a:ext cx="1088867" cy="1440000"/>
          </a:xfrm>
          <a:prstGeom prst="rect">
            <a:avLst/>
          </a:prstGeom>
        </p:spPr>
      </p:pic>
      <p:pic>
        <p:nvPicPr>
          <p:cNvPr id="20" name="Picture 19" descr="A purple rectangular object with text&#10;&#10;AI-generated content may be incorrect.">
            <a:extLst>
              <a:ext uri="{FF2B5EF4-FFF2-40B4-BE49-F238E27FC236}">
                <a16:creationId xmlns:a16="http://schemas.microsoft.com/office/drawing/2014/main" id="{B610FA87-1FB9-F656-7168-BE646EF56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31" y="1558383"/>
            <a:ext cx="1088867" cy="1440000"/>
          </a:xfrm>
          <a:prstGeom prst="rect">
            <a:avLst/>
          </a:prstGeom>
        </p:spPr>
      </p:pic>
      <p:pic>
        <p:nvPicPr>
          <p:cNvPr id="21" name="Picture 33">
            <a:extLst>
              <a:ext uri="{FF2B5EF4-FFF2-40B4-BE49-F238E27FC236}">
                <a16:creationId xmlns:a16="http://schemas.microsoft.com/office/drawing/2014/main" id="{21994464-D92C-DE04-5311-5A9142A6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345" y="3338841"/>
            <a:ext cx="3140070" cy="7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ight Arrow 25">
            <a:extLst>
              <a:ext uri="{FF2B5EF4-FFF2-40B4-BE49-F238E27FC236}">
                <a16:creationId xmlns:a16="http://schemas.microsoft.com/office/drawing/2014/main" id="{3CCEAFFA-1BDE-4111-54BC-391BAC7C0097}"/>
              </a:ext>
            </a:extLst>
          </p:cNvPr>
          <p:cNvSpPr/>
          <p:nvPr/>
        </p:nvSpPr>
        <p:spPr>
          <a:xfrm>
            <a:off x="7314919" y="3429000"/>
            <a:ext cx="1144745" cy="753857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E10E90F-2EEE-3DA3-723C-81CD8C812B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77" y="3067140"/>
            <a:ext cx="1088867" cy="1440000"/>
          </a:xfrm>
          <a:prstGeom prst="rect">
            <a:avLst/>
          </a:prstGeom>
        </p:spPr>
      </p:pic>
      <p:pic>
        <p:nvPicPr>
          <p:cNvPr id="16" name="Picture 15" descr="A close-up of a data card&#10;&#10;AI-generated content may be incorrect.">
            <a:extLst>
              <a:ext uri="{FF2B5EF4-FFF2-40B4-BE49-F238E27FC236}">
                <a16:creationId xmlns:a16="http://schemas.microsoft.com/office/drawing/2014/main" id="{07B152BC-27F0-7A83-261E-0D4F9A8CAA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59" y="3067140"/>
            <a:ext cx="1088867" cy="1440000"/>
          </a:xfrm>
          <a:prstGeom prst="rect">
            <a:avLst/>
          </a:prstGeom>
        </p:spPr>
      </p:pic>
      <p:pic>
        <p:nvPicPr>
          <p:cNvPr id="17" name="Picture 16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4CC02253-7FAE-CA59-8083-5F502E5EF0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77" y="4588040"/>
            <a:ext cx="1088867" cy="1440000"/>
          </a:xfrm>
          <a:prstGeom prst="rect">
            <a:avLst/>
          </a:prstGeom>
        </p:spPr>
      </p:pic>
      <p:pic>
        <p:nvPicPr>
          <p:cNvPr id="19" name="Picture 18" descr="A green rectangular object with black text&#10;&#10;AI-generated content may be incorrect.">
            <a:extLst>
              <a:ext uri="{FF2B5EF4-FFF2-40B4-BE49-F238E27FC236}">
                <a16:creationId xmlns:a16="http://schemas.microsoft.com/office/drawing/2014/main" id="{1B32B943-C238-6ACB-BE8B-8743BD87A2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30" y="4579617"/>
            <a:ext cx="1088867" cy="144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22A85C-F134-1EB2-6827-9D1C08E74810}"/>
              </a:ext>
            </a:extLst>
          </p:cNvPr>
          <p:cNvSpPr txBox="1"/>
          <p:nvPr/>
        </p:nvSpPr>
        <p:spPr>
          <a:xfrm>
            <a:off x="6989624" y="5665711"/>
            <a:ext cx="130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NL" dirty="0"/>
              <a:t>23 cards</a:t>
            </a:r>
          </a:p>
        </p:txBody>
      </p:sp>
      <p:pic>
        <p:nvPicPr>
          <p:cNvPr id="6" name="Picture 5" descr="A close-up of a card&#10;&#10;AI-generated content may be incorrect.">
            <a:extLst>
              <a:ext uri="{FF2B5EF4-FFF2-40B4-BE49-F238E27FC236}">
                <a16:creationId xmlns:a16="http://schemas.microsoft.com/office/drawing/2014/main" id="{D53C49D4-24A0-AF9A-B81F-B29A3D2CCB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9" y="4576044"/>
            <a:ext cx="108886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67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B217-8A58-3625-4E62-BBE108BE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Deck expansions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CEF159-8AF2-1DBF-96B3-22C4A8064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055181"/>
              </p:ext>
            </p:extLst>
          </p:nvPr>
        </p:nvGraphicFramePr>
        <p:xfrm>
          <a:off x="1130300" y="1843616"/>
          <a:ext cx="9931400" cy="3916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149217">
                  <a:extLst>
                    <a:ext uri="{9D8B030D-6E8A-4147-A177-3AD203B41FA5}">
                      <a16:colId xmlns:a16="http://schemas.microsoft.com/office/drawing/2014/main" val="1702675609"/>
                    </a:ext>
                  </a:extLst>
                </a:gridCol>
                <a:gridCol w="7782183">
                  <a:extLst>
                    <a:ext uri="{9D8B030D-6E8A-4147-A177-3AD203B41FA5}">
                      <a16:colId xmlns:a16="http://schemas.microsoft.com/office/drawing/2014/main" val="3481232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L" sz="1400" dirty="0"/>
                        <a:t>Data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sz="14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3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b="1" dirty="0"/>
                        <a:t>GISTIC 2.0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dirty="0"/>
                        <a:t>GISTIC can also provide amp_genes and del_genes files. These cannot be directly imported to cBioPortal, but it can be converted on a cBioPortal compatible format that complement the information on the copy number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776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b="1" dirty="0"/>
                        <a:t>MutSig Data</a:t>
                      </a:r>
                    </a:p>
                    <a:p>
                      <a:endParaRPr lang="en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dirty="0"/>
                        <a:t>MutSig analyzes list of mutations discovered on the DNA sequencing, to identify genes that were mutated more often than expected by chance given background mutation processes.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988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b="1" dirty="0"/>
                        <a:t>G</a:t>
                      </a:r>
                      <a:r>
                        <a:rPr lang="en-GB" sz="1400" b="1" dirty="0"/>
                        <a:t>e</a:t>
                      </a:r>
                      <a:r>
                        <a:rPr lang="en-NL" sz="1400" b="1" dirty="0"/>
                        <a:t>ne Panel Data</a:t>
                      </a:r>
                    </a:p>
                    <a:p>
                      <a:endParaRPr lang="en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dirty="0"/>
                        <a:t>Gene panels allows to specify which genes are assayed on a panel and assign samples and genetic profiles to a panel.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053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b="1" dirty="0"/>
                        <a:t>Gene Set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dirty="0"/>
                        <a:t>cBioPortal supports GSVA scores and GSVA-like scores data.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88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b="1" dirty="0"/>
                        <a:t>Study Tags 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dirty="0"/>
                        <a:t>YAML or JSON file which contains extra information about the cancer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1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b="1" dirty="0"/>
                        <a:t>Generic Assay</a:t>
                      </a:r>
                    </a:p>
                    <a:p>
                      <a:endParaRPr lang="en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dirty="0"/>
                        <a:t>Allows to create two dimensional matrix generalized to capture non-genetic measurements per sample (e.g. treatment response or mutational signatures)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444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b="1" dirty="0"/>
                        <a:t>R</a:t>
                      </a:r>
                      <a:r>
                        <a:rPr lang="en-GB" sz="1400" b="1" dirty="0"/>
                        <a:t>e</a:t>
                      </a:r>
                      <a:r>
                        <a:rPr lang="en-NL" sz="1400" b="1" dirty="0"/>
                        <a:t>source Data</a:t>
                      </a:r>
                    </a:p>
                    <a:p>
                      <a:endParaRPr lang="en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sz="1400" dirty="0"/>
                        <a:t>Is used to capture resource data in patients, samples and studies. The resources will be represented by URLs with meta data.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643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41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29291-06C8-3484-9689-8508D7F43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B0EB-094F-1769-18AB-5D54E11A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noProof="1"/>
              <a:t>Step 1: Access the data set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767C7-7C5C-CECC-A81A-E46B2033AB02}"/>
              </a:ext>
            </a:extLst>
          </p:cNvPr>
          <p:cNvSpPr txBox="1"/>
          <p:nvPr/>
        </p:nvSpPr>
        <p:spPr>
          <a:xfrm>
            <a:off x="6500909" y="1758222"/>
            <a:ext cx="5189939" cy="334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Go to https://www.cbioportal.org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In the "Search Studies" box, type: Brain Lower Grade Glioma (TCGA, PanCancer Atlas)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Click on the corresponding entry.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Hit "Explore Selected Studies"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DD391-E9DD-3E24-23A2-2A05DF18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16" y="18256"/>
            <a:ext cx="5760000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19C0D0-0585-A8C7-8D4D-F02CD8D80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16" y="3258256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6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D80D-D1C9-1DE7-1F13-09029AEAE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6108B-A659-714B-F0B4-0C7A9FD6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Step 2: Study view</a:t>
            </a:r>
            <a:endParaRPr lang="en-GB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4422B-82A6-EACE-37EA-3369CEE89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05" y="0"/>
            <a:ext cx="5760000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43B778-4160-9FD4-5559-DC3A34414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05" y="3258256"/>
            <a:ext cx="576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32FCA-7CB8-51C0-5991-92329C12A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905" y="0"/>
            <a:ext cx="5759999" cy="32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95ABB-B625-667A-3292-8F5E3B79C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905" y="3240000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2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AB48F-1699-3A15-2D99-D0E8859E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34E15-A6B2-04D8-BD91-0EC23947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Step 2: Study view</a:t>
            </a:r>
            <a:endParaRPr lang="en-GB" noProof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348357-33DA-A3D8-AEB1-0017ECD3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36" y="0"/>
            <a:ext cx="5759999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50BEB-8FA4-71CE-8607-EBFEE9EE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36" y="3258256"/>
            <a:ext cx="5759999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C45117-5720-637D-720D-03DD078ED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09000"/>
            <a:ext cx="57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1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B5221-6AE4-1F0C-EEE7-04DA35720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6A061-5918-9E2B-0EB8-914AD9AB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Step 3: Patient view</a:t>
            </a:r>
            <a:endParaRPr lang="en-GB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165F4-63BE-4976-75C6-BD96C96553AC}"/>
              </a:ext>
            </a:extLst>
          </p:cNvPr>
          <p:cNvSpPr txBox="1"/>
          <p:nvPr/>
        </p:nvSpPr>
        <p:spPr>
          <a:xfrm>
            <a:off x="6261388" y="1692531"/>
            <a:ext cx="5395944" cy="3472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Summary page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Global view of patient related data (Timelines, </a:t>
            </a: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Genome copy number alterations, </a:t>
            </a: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Mutations, </a:t>
            </a: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Structural variants, </a:t>
            </a: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Copy number alterations)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600" noProof="1">
                <a:solidFill>
                  <a:srgbClr val="000000"/>
                </a:solidFill>
                <a:effectLst/>
                <a:latin typeface="Helvetica" pitchFamily="2" charset="0"/>
              </a:rPr>
              <a:t>Pathways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noProof="1">
                <a:solidFill>
                  <a:srgbClr val="000000"/>
                </a:solidFill>
                <a:latin typeface="Helvetica" pitchFamily="2" charset="0"/>
              </a:rPr>
              <a:t>Pathways enrichment analysis with altered genes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8D42D-38B1-2A13-EF88-6EFB5F7D9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14" y="0"/>
            <a:ext cx="57600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0238E-6C42-1F26-524C-CC4303B7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1" y="3258256"/>
            <a:ext cx="575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8FA67-3FAF-760C-44D7-27363869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C0A7C-0AE4-BB5A-979B-94B30D04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noProof="1"/>
              <a:t>Step 3: Patient view</a:t>
            </a:r>
            <a:endParaRPr lang="en-GB" noProof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337EE-C8DC-542D-9A15-12A1DAC3E09A}"/>
              </a:ext>
            </a:extLst>
          </p:cNvPr>
          <p:cNvSpPr txBox="1"/>
          <p:nvPr/>
        </p:nvSpPr>
        <p:spPr>
          <a:xfrm>
            <a:off x="7671031" y="1368048"/>
            <a:ext cx="2434842" cy="16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Clinical data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latin typeface="Helvetica" pitchFamily="2" charset="0"/>
              </a:rPr>
              <a:t>Files &amp; Links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noProof="1">
                <a:solidFill>
                  <a:srgbClr val="000000"/>
                </a:solidFill>
                <a:effectLst/>
                <a:latin typeface="Helvetica" pitchFamily="2" charset="0"/>
              </a:rPr>
              <a:t>Pathology report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A431A-DB55-4DBD-48B5-4BC97F5E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52" y="0"/>
            <a:ext cx="5760001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4A2A5F-C34B-E098-6BD1-8AFC88F3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451" y="3240000"/>
            <a:ext cx="5760001" cy="32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833BF6-F896-0237-AA98-9A5892A8E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52" y="3240000"/>
            <a:ext cx="575999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45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12321</TotalTime>
  <Words>2546</Words>
  <Application>Microsoft Macintosh PowerPoint</Application>
  <PresentationFormat>Widescreen</PresentationFormat>
  <Paragraphs>502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Arial</vt:lpstr>
      <vt:lpstr>Calibri</vt:lpstr>
      <vt:lpstr>Helvetica</vt:lpstr>
      <vt:lpstr>Office 2013 - 2022 Theme</vt:lpstr>
      <vt:lpstr>cBioPortal: data formats</vt:lpstr>
      <vt:lpstr>PowerPoint Presentation</vt:lpstr>
      <vt:lpstr>cBioPortal data structure</vt:lpstr>
      <vt:lpstr>Live demo: playing and testing a public study (TCGA)</vt:lpstr>
      <vt:lpstr>Step 1: Access the data set</vt:lpstr>
      <vt:lpstr>Step 2: Study view</vt:lpstr>
      <vt:lpstr>Step 2: Study view</vt:lpstr>
      <vt:lpstr>Step 3: Patient view</vt:lpstr>
      <vt:lpstr>Step 3: Patient view</vt:lpstr>
      <vt:lpstr>Step 3: Patient view</vt:lpstr>
      <vt:lpstr>Step 3: Patient view</vt:lpstr>
      <vt:lpstr>Step 4: Select Samples and Genes of interest</vt:lpstr>
      <vt:lpstr>Step 4: Explore the Results</vt:lpstr>
      <vt:lpstr>Step 4: Explore the Results</vt:lpstr>
      <vt:lpstr>Step 4: Explore the Results</vt:lpstr>
      <vt:lpstr>Step 4: Explore the Results</vt:lpstr>
      <vt:lpstr>Step 4: Explore the Results</vt:lpstr>
      <vt:lpstr>Step 4: Explore the Results</vt:lpstr>
      <vt:lpstr>Step 4: Explore the Results</vt:lpstr>
      <vt:lpstr>PowerPoint Presentation</vt:lpstr>
      <vt:lpstr>Meta study</vt:lpstr>
      <vt:lpstr>Patient data</vt:lpstr>
      <vt:lpstr>Sample data</vt:lpstr>
      <vt:lpstr>Timelines</vt:lpstr>
      <vt:lpstr>Discrete copy number data</vt:lpstr>
      <vt:lpstr>Continuous copy number data</vt:lpstr>
      <vt:lpstr>Segmented data</vt:lpstr>
      <vt:lpstr>Expression data</vt:lpstr>
      <vt:lpstr>Mutation data</vt:lpstr>
      <vt:lpstr>Methylation data</vt:lpstr>
      <vt:lpstr>Protein level data</vt:lpstr>
      <vt:lpstr>Structural Variant data</vt:lpstr>
      <vt:lpstr>CASE lists</vt:lpstr>
      <vt:lpstr>Build your deck</vt:lpstr>
      <vt:lpstr>Select cards</vt:lpstr>
      <vt:lpstr>Select cards</vt:lpstr>
      <vt:lpstr>Build your decks</vt:lpstr>
      <vt:lpstr>Select cards</vt:lpstr>
      <vt:lpstr>Select cards</vt:lpstr>
      <vt:lpstr>Study Alpha deck</vt:lpstr>
      <vt:lpstr>Deck expansions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Marija Crnogorac</dc:creator>
  <cp:lastModifiedBy>Adria Closa Mosquera</cp:lastModifiedBy>
  <cp:revision>51</cp:revision>
  <dcterms:created xsi:type="dcterms:W3CDTF">2022-10-20T19:43:31Z</dcterms:created>
  <dcterms:modified xsi:type="dcterms:W3CDTF">2025-06-04T07:23:04Z</dcterms:modified>
</cp:coreProperties>
</file>