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56" r:id="rId2"/>
    <p:sldId id="1674" r:id="rId3"/>
    <p:sldId id="425" r:id="rId4"/>
    <p:sldId id="1673" r:id="rId5"/>
    <p:sldId id="423" r:id="rId6"/>
    <p:sldId id="426" r:id="rId7"/>
    <p:sldId id="427" r:id="rId8"/>
    <p:sldId id="433" r:id="rId9"/>
    <p:sldId id="305" r:id="rId10"/>
    <p:sldId id="421" r:id="rId11"/>
    <p:sldId id="420" r:id="rId12"/>
    <p:sldId id="1693" r:id="rId13"/>
    <p:sldId id="428" r:id="rId14"/>
    <p:sldId id="1696" r:id="rId15"/>
    <p:sldId id="308" r:id="rId16"/>
    <p:sldId id="1695" r:id="rId17"/>
    <p:sldId id="1694" r:id="rId18"/>
    <p:sldId id="1675" r:id="rId19"/>
    <p:sldId id="301" r:id="rId20"/>
    <p:sldId id="1692" r:id="rId21"/>
    <p:sldId id="309" r:id="rId22"/>
    <p:sldId id="1676" r:id="rId23"/>
    <p:sldId id="1677" r:id="rId24"/>
    <p:sldId id="1678" r:id="rId25"/>
    <p:sldId id="1689" r:id="rId26"/>
    <p:sldId id="258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2027"/>
    <a:srgbClr val="4D52A3"/>
    <a:srgbClr val="221970"/>
    <a:srgbClr val="2E27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04" autoAdjust="0"/>
    <p:restoredTop sz="79437"/>
  </p:normalViewPr>
  <p:slideViewPr>
    <p:cSldViewPr snapToGrid="0">
      <p:cViewPr varScale="1">
        <p:scale>
          <a:sx n="97" d="100"/>
          <a:sy n="97" d="100"/>
        </p:scale>
        <p:origin x="22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E24AA-1093-1644-8B87-938F60D3EDB5}" type="datetimeFigureOut">
              <a:rPr lang="en-NL" smtClean="0"/>
              <a:t>03/06/2025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1C001-142F-E248-BE6F-E303F4296E2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579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bioportal.org/patient?studyId=brca_hta9_htan_2022&amp;caseId=HTA9_1#navCaseIds=brca_hta9_htan_2022:HTA9_1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61C001-142F-E248-BE6F-E303F4296E2F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46651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B8586-1750-40E6-AD41-0613DC568BD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548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B8586-1750-40E6-AD41-0613DC568B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036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980EE-75AC-F147-B521-25CF23B7A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C4C369-45ED-0D59-C309-3A47B456B9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0B5D87-A88D-0596-60BD-95AC3D01B3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5000"/>
              <a:buFontTx/>
              <a:buNone/>
              <a:tabLst/>
              <a:defRPr/>
            </a:pP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A318A4-2C2B-8934-641E-3336DE73F6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B8586-1750-40E6-AD41-0613DC568BD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6659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B8586-1750-40E6-AD41-0613DC568B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99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F5638-0E65-8299-E6B4-BB746D749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7C6A32-8B94-130A-6ACC-022D0101D0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9B8968-2DA1-BB8B-F162-B61C6D4C8E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3E7B03-576B-6D17-3DC4-F2B4C13FA7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B8586-1750-40E6-AD41-0613DC568BD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215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B8586-1750-40E6-AD41-0613DC568BD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51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31610-329F-6342-442B-4787AB5E1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0F8645-3868-6E78-9800-A092256156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7F42F7-8548-CE98-E1D1-2FFF34C2B0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E6DE20-914C-FF49-4B17-AAC77F0669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B8586-1750-40E6-AD41-0613DC568BD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824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4D40A-64F8-7166-E129-EDA4B29BB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F417D2-C4CA-ABAF-DC2F-C60C981380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F1250F-DFB9-256B-980F-941C776DAD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25F55-9627-A6AF-D016-D0C4792D45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B8586-1750-40E6-AD41-0613DC568BD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709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g228528e516d_0_2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Google Shape;963;g228528e516d_0_2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https://www.cbioportal.org/patient?studyId=brca_hta9_htan_2022&amp;caseId=HTA9_1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7459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B8586-1750-40E6-AD41-0613DC568B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9749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5CC8B-F20A-E00E-36F5-C53FE6FA4B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BEC842-F36C-1B24-36B9-F9E3C084B5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61C709-91AB-B710-3985-CC3EE54148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50371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SzPts val="5000"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B8586-1750-40E6-AD41-0613DC568BD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0199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g228528e516d_0_2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4" name="Google Shape;974;g228528e516d_0_2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228528e516d_0_2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228528e516d_0_2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B8586-1750-40E6-AD41-0613DC568BD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2892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F70CE-D54E-F68F-DF85-68F5FCDA5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D91381-9CB9-44E3-E045-BB924DEC9F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B351FD-058C-B232-1203-0052E54654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3240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B8586-1750-40E6-AD41-0613DC568B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916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  <a:endParaRPr lang="nl-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5F57C-8F63-4FA7-8114-9606B90689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872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1418870b26_1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1418870b26_1_689:notes"/>
          <p:cNvSpPr txBox="1">
            <a:spLocks noGrp="1"/>
          </p:cNvSpPr>
          <p:nvPr>
            <p:ph type="body" idx="1"/>
          </p:nvPr>
        </p:nvSpPr>
        <p:spPr>
          <a:xfrm>
            <a:off x="913805" y="4343703"/>
            <a:ext cx="5030400" cy="41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sz="2000" dirty="0"/>
          </a:p>
          <a:p>
            <a:r>
              <a:rPr lang="en-US" sz="2000" dirty="0"/>
              <a:t>Developed initially at Memorial Sloan Kettering Cancer Center (MSK), </a:t>
            </a:r>
            <a:r>
              <a:rPr lang="en-US" sz="2000" dirty="0" err="1"/>
              <a:t>a.o.</a:t>
            </a:r>
            <a:r>
              <a:rPr lang="en-US" sz="2000" dirty="0"/>
              <a:t> JJ Gao, Niki Schultz; public site hosted by MSK (who wanted to get insight into what data do they have – and they wanted to empower the researchers in being able to perform queries themselves</a:t>
            </a:r>
          </a:p>
          <a:p>
            <a:pPr lvl="1"/>
            <a:r>
              <a:rPr lang="en-US" sz="1600" dirty="0"/>
              <a:t>Started with TCGA data, has been growing ever since</a:t>
            </a:r>
          </a:p>
          <a:p>
            <a:r>
              <a:rPr lang="en-US" sz="2000" dirty="0"/>
              <a:t>Since 2015 </a:t>
            </a:r>
            <a:r>
              <a:rPr lang="en-US" sz="2000" dirty="0" err="1"/>
              <a:t>cBioPortal</a:t>
            </a:r>
            <a:r>
              <a:rPr lang="en-US" sz="2000" dirty="0"/>
              <a:t> software is available under an open source license via GitHub</a:t>
            </a:r>
          </a:p>
          <a:p>
            <a:pPr lvl="1"/>
            <a:r>
              <a:rPr lang="en-US" sz="1800" dirty="0"/>
              <a:t>software is now developed and maintained by a multi-institutional team, consisting of MSK, the Dana Farber Cancer Institute, Princess Margaret Cancer Centre in Toronto, Children's Hospital of Philadelphia, The </a:t>
            </a:r>
            <a:r>
              <a:rPr lang="en-US" sz="1800" dirty="0" err="1"/>
              <a:t>Hyve</a:t>
            </a:r>
            <a:r>
              <a:rPr lang="en-US" sz="1800" dirty="0"/>
              <a:t> in the Netherlands, and </a:t>
            </a:r>
            <a:r>
              <a:rPr lang="en-US" sz="1800" dirty="0" err="1"/>
              <a:t>Bilkent</a:t>
            </a:r>
            <a:r>
              <a:rPr lang="en-US" sz="1800" dirty="0"/>
              <a:t> University in Ankara, Turkey.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</p:txBody>
      </p:sp>
      <p:sp>
        <p:nvSpPr>
          <p:cNvPr id="462" name="Google Shape;462;g21418870b26_1_689:notes"/>
          <p:cNvSpPr txBox="1">
            <a:spLocks noGrp="1"/>
          </p:cNvSpPr>
          <p:nvPr>
            <p:ph type="sldNum" idx="12"/>
          </p:nvPr>
        </p:nvSpPr>
        <p:spPr>
          <a:xfrm>
            <a:off x="3885903" y="8687405"/>
            <a:ext cx="2972100" cy="4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75" tIns="86175" rIns="86175" bIns="861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5</a:t>
            </a:fld>
            <a:endParaRPr sz="1300"/>
          </a:p>
        </p:txBody>
      </p:sp>
    </p:spTree>
    <p:extLst>
      <p:ext uri="{BB962C8B-B14F-4D97-AF65-F5344CB8AC3E}">
        <p14:creationId xmlns:p14="http://schemas.microsoft.com/office/powerpoint/2010/main" val="1153963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B8586-1750-40E6-AD41-0613DC568BD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79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B8586-1750-40E6-AD41-0613DC568B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21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B8586-1750-40E6-AD41-0613DC568BD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384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5000"/>
              <a:buFontTx/>
              <a:buNone/>
              <a:tabLst/>
              <a:defRPr/>
            </a:pP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B8586-1750-40E6-AD41-0613DC568BD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47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BFBCD-8C8F-430E-99A1-A1FB8419B4EE}" type="datetimeFigureOut">
              <a:rPr lang="en-US" smtClean="0"/>
              <a:t>6/3/25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64494-0997-41FC-8DB6-EABCD61B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90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BFBCD-8C8F-430E-99A1-A1FB8419B4EE}" type="datetimeFigureOut">
              <a:rPr lang="en-US" smtClean="0"/>
              <a:t>6/3/25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64494-0997-41FC-8DB6-EABCD61B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42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BFBCD-8C8F-430E-99A1-A1FB8419B4EE}" type="datetimeFigureOut">
              <a:rPr lang="en-US" smtClean="0"/>
              <a:t>6/3/25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64494-0997-41FC-8DB6-EABCD61B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731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93"/>
          <p:cNvSpPr txBox="1">
            <a:spLocks noGrp="1"/>
          </p:cNvSpPr>
          <p:nvPr>
            <p:ph type="title"/>
          </p:nvPr>
        </p:nvSpPr>
        <p:spPr>
          <a:xfrm>
            <a:off x="547730" y="518948"/>
            <a:ext cx="67839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93"/>
          <p:cNvSpPr txBox="1">
            <a:spLocks noGrp="1"/>
          </p:cNvSpPr>
          <p:nvPr>
            <p:ph type="body" idx="1"/>
          </p:nvPr>
        </p:nvSpPr>
        <p:spPr>
          <a:xfrm>
            <a:off x="547077" y="1252340"/>
            <a:ext cx="8056500" cy="47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189" lvl="0" indent="-228594" algn="l" rtl="0"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1pPr>
            <a:lvl2pPr marL="914378" lvl="1" indent="-317492" algn="l" rtl="0">
              <a:spcBef>
                <a:spcPts val="600"/>
              </a:spcBef>
              <a:spcAft>
                <a:spcPts val="0"/>
              </a:spcAft>
              <a:buSzPts val="1400"/>
              <a:buChar char="○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566" lvl="2" indent="-304793" algn="l" rtl="0">
              <a:spcBef>
                <a:spcPts val="600"/>
              </a:spcBef>
              <a:spcAft>
                <a:spcPts val="0"/>
              </a:spcAft>
              <a:buSzPts val="1200"/>
              <a:buChar char="■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754" lvl="3" indent="-298442" algn="l" rtl="0">
              <a:spcBef>
                <a:spcPts val="600"/>
              </a:spcBef>
              <a:spcAft>
                <a:spcPts val="0"/>
              </a:spcAft>
              <a:buSzPts val="1100"/>
              <a:buChar char="●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5943" lvl="4" indent="-29209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Char char="○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132" lvl="5" indent="-342892" algn="l" rtl="0">
              <a:spcBef>
                <a:spcPts val="360"/>
              </a:spcBef>
              <a:spcAft>
                <a:spcPts val="0"/>
              </a:spcAft>
              <a:buClr>
                <a:srgbClr val="727274"/>
              </a:buClr>
              <a:buSzPts val="1800"/>
              <a:buChar char="■"/>
              <a:defRPr/>
            </a:lvl6pPr>
            <a:lvl7pPr marL="3200320" lvl="6" indent="-342892" algn="l" rtl="0">
              <a:spcBef>
                <a:spcPts val="360"/>
              </a:spcBef>
              <a:spcAft>
                <a:spcPts val="0"/>
              </a:spcAft>
              <a:buClr>
                <a:srgbClr val="727274"/>
              </a:buClr>
              <a:buSzPts val="1800"/>
              <a:buChar char="●"/>
              <a:defRPr/>
            </a:lvl7pPr>
            <a:lvl8pPr marL="3657509" lvl="7" indent="-342892" algn="l" rtl="0">
              <a:spcBef>
                <a:spcPts val="360"/>
              </a:spcBef>
              <a:spcAft>
                <a:spcPts val="0"/>
              </a:spcAft>
              <a:buClr>
                <a:srgbClr val="727274"/>
              </a:buClr>
              <a:buSzPts val="1800"/>
              <a:buChar char="○"/>
              <a:defRPr/>
            </a:lvl8pPr>
            <a:lvl9pPr marL="4114697" lvl="8" indent="-342892" algn="l" rtl="0">
              <a:spcBef>
                <a:spcPts val="360"/>
              </a:spcBef>
              <a:spcAft>
                <a:spcPts val="0"/>
              </a:spcAft>
              <a:buClr>
                <a:srgbClr val="727274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10" name="Google Shape;410;p93"/>
          <p:cNvSpPr txBox="1">
            <a:spLocks noGrp="1"/>
          </p:cNvSpPr>
          <p:nvPr>
            <p:ph type="sldNum" idx="12"/>
          </p:nvPr>
        </p:nvSpPr>
        <p:spPr>
          <a:xfrm>
            <a:off x="6695891" y="6493423"/>
            <a:ext cx="19050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lnSpcReduction="10000"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 sz="9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sz="1000"/>
          </a:p>
        </p:txBody>
      </p:sp>
      <p:sp>
        <p:nvSpPr>
          <p:cNvPr id="411" name="Google Shape;411;p93"/>
          <p:cNvSpPr txBox="1"/>
          <p:nvPr/>
        </p:nvSpPr>
        <p:spPr>
          <a:xfrm>
            <a:off x="1761150" y="6394625"/>
            <a:ext cx="1476900" cy="3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</a:rPr>
              <a:t>https://cbioportal.org</a:t>
            </a:r>
            <a:endParaRPr sz="1000" b="1">
              <a:solidFill>
                <a:srgbClr val="FFFFFF"/>
              </a:solidFill>
            </a:endParaRPr>
          </a:p>
        </p:txBody>
      </p:sp>
      <p:sp>
        <p:nvSpPr>
          <p:cNvPr id="412" name="Google Shape;412;p93"/>
          <p:cNvSpPr txBox="1"/>
          <p:nvPr/>
        </p:nvSpPr>
        <p:spPr>
          <a:xfrm>
            <a:off x="3487525" y="6394625"/>
            <a:ext cx="1476900" cy="3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</a:rPr>
              <a:t>@cbioportal</a:t>
            </a:r>
            <a:endParaRPr sz="1000" b="1">
              <a:solidFill>
                <a:srgbClr val="FFFFFF"/>
              </a:solidFill>
            </a:endParaRPr>
          </a:p>
        </p:txBody>
      </p:sp>
      <p:pic>
        <p:nvPicPr>
          <p:cNvPr id="413" name="Google Shape;413;p93"/>
          <p:cNvPicPr preferRelativeResize="0"/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725" y="6427675"/>
            <a:ext cx="1047744" cy="31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55978" y="203201"/>
            <a:ext cx="235623" cy="314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3725" y="6520659"/>
            <a:ext cx="138600" cy="18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2230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34940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457201" y="1192325"/>
            <a:ext cx="8229601" cy="416307"/>
          </a:xfrm>
          <a:prstGeom prst="rect">
            <a:avLst/>
          </a:prstGeom>
        </p:spPr>
        <p:txBody>
          <a:bodyPr/>
          <a:lstStyle>
            <a:lvl1pPr marL="0" indent="0" algn="ctr" defTabSz="309555">
              <a:lnSpc>
                <a:spcPct val="100000"/>
              </a:lnSpc>
              <a:spcBef>
                <a:spcPts val="0"/>
              </a:spcBef>
              <a:buSzTx/>
              <a:buNone/>
              <a:defRPr spc="-17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500563" y="6350002"/>
            <a:ext cx="145733" cy="21463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439214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BFBCD-8C8F-430E-99A1-A1FB8419B4EE}" type="datetimeFigureOut">
              <a:rPr lang="en-US" smtClean="0"/>
              <a:t>6/3/25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64494-0997-41FC-8DB6-EABCD61B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54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BFBCD-8C8F-430E-99A1-A1FB8419B4EE}" type="datetimeFigureOut">
              <a:rPr lang="en-US" smtClean="0"/>
              <a:t>6/3/25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64494-0997-41FC-8DB6-EABCD61B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052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BFBCD-8C8F-430E-99A1-A1FB8419B4EE}" type="datetimeFigureOut">
              <a:rPr lang="en-US" smtClean="0"/>
              <a:t>6/3/25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64494-0997-41FC-8DB6-EABCD61B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61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BFBCD-8C8F-430E-99A1-A1FB8419B4EE}" type="datetimeFigureOut">
              <a:rPr lang="en-US" smtClean="0"/>
              <a:t>6/3/25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64494-0997-41FC-8DB6-EABCD61B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7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BFBCD-8C8F-430E-99A1-A1FB8419B4EE}" type="datetimeFigureOut">
              <a:rPr lang="en-US" smtClean="0"/>
              <a:t>6/3/25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64494-0997-41FC-8DB6-EABCD61B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65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BFBCD-8C8F-430E-99A1-A1FB8419B4EE}" type="datetimeFigureOut">
              <a:rPr lang="en-US" smtClean="0"/>
              <a:t>6/3/25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64494-0997-41FC-8DB6-EABCD61B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31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BFBCD-8C8F-430E-99A1-A1FB8419B4EE}" type="datetimeFigureOut">
              <a:rPr lang="en-US" smtClean="0"/>
              <a:t>6/3/25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64494-0997-41FC-8DB6-EABCD61B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1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BFBCD-8C8F-430E-99A1-A1FB8419B4EE}" type="datetimeFigureOut">
              <a:rPr lang="en-US" smtClean="0"/>
              <a:t>6/3/25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64494-0997-41FC-8DB6-EABCD61B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58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BFBCD-8C8F-430E-99A1-A1FB8419B4EE}" type="datetimeFigureOut">
              <a:rPr lang="en-US" smtClean="0"/>
              <a:t>6/3/25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64494-0997-41FC-8DB6-EABCD61BF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933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hyperlink" Target="https://www.cbioportal.org/patient?studyId=brca_hta9_htan_2022&amp;caseId=HTA9_1" TargetMode="External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hyperlink" Target="https://cbioportal.org/" TargetMode="External"/><Relationship Id="rId9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6.png"/><Relationship Id="rId21" Type="http://schemas.openxmlformats.org/officeDocument/2006/relationships/image" Target="../media/image23.sv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5" Type="http://schemas.openxmlformats.org/officeDocument/2006/relationships/image" Target="../media/image27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svg"/><Relationship Id="rId24" Type="http://schemas.openxmlformats.org/officeDocument/2006/relationships/image" Target="../media/image26.png"/><Relationship Id="rId5" Type="http://schemas.openxmlformats.org/officeDocument/2006/relationships/image" Target="../media/image3.png"/><Relationship Id="rId15" Type="http://schemas.openxmlformats.org/officeDocument/2006/relationships/image" Target="../media/image17.svg"/><Relationship Id="rId23" Type="http://schemas.openxmlformats.org/officeDocument/2006/relationships/image" Target="../media/image25.svg"/><Relationship Id="rId10" Type="http://schemas.openxmlformats.org/officeDocument/2006/relationships/image" Target="../media/image12.png"/><Relationship Id="rId19" Type="http://schemas.openxmlformats.org/officeDocument/2006/relationships/image" Target="../media/image21.sv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2.pn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3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.jpeg"/><Relationship Id="rId9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bioportal.org/comparison/generic_assay_single_cell_type_fractions?comparisonId=6282d44d0934121b56df47fb&amp;unselectedGroups=%5B%220.05-0.06%22%2C%220.03-0.05%22%5D" TargetMode="External"/><Relationship Id="rId3" Type="http://schemas.openxmlformats.org/officeDocument/2006/relationships/hyperlink" Target="https://www.cbioportal.org/study/summary?id=gbm_cptac_2021" TargetMode="External"/><Relationship Id="rId7" Type="http://schemas.openxmlformats.org/officeDocument/2006/relationships/hyperlink" Target="https://tinyurl.com/singlecellbioportal" TargetMode="External"/><Relationship Id="rId12" Type="http://schemas.openxmlformats.org/officeDocument/2006/relationships/image" Target="../media/image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cbioportal.org/patient/customTab1?studyId=gbm_cptac_2021&amp;caseId=C3N-02783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://vitessce.io/" TargetMode="External"/><Relationship Id="rId10" Type="http://schemas.openxmlformats.org/officeDocument/2006/relationships/image" Target="../media/image93.png"/><Relationship Id="rId4" Type="http://schemas.openxmlformats.org/officeDocument/2006/relationships/hyperlink" Target="https://bit.ly/37QiC2x" TargetMode="External"/><Relationship Id="rId9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triage.cbioportal.mskcc.org/patient/openResource_MPIF?studyId=msk_spectrum_tme_2022&amp;caseId=P-0042164#navCaseIds=msk_spectrum_tme_2022:P-0039615,msk_spectrum_tme_2022:P-0039726,msk_spectrum_tme_2022:P-0040980,msk_spectrum_tme_2022:P-0041572,msk_spectrum_tme_2022:P-0042164,msk_spectrum_tme_2022:P-0042548,msk_spectrum_tme_2022:P-0043571,msk_spectrum_tme_2022:P-0043587,msk_spectrum_tme_2022:P-0044084,msk_spectrum_tme_2022:P-0044784,msk_spectrum_tme_2022:P-0045494,msk_spectrum_tme_2022:P-0045589,msk_spectrum_tme_2022:P-0046401,msk_spectrum_tme_2022:P-0046857,msk_spectrum_tme_2022:P-0047883,msk_spectrum_tme_2022:P-0047947,msk_spectrum_tme_2022:P-0048524,msk_spectrum_tme_2022:P-0048525,msk_spectrum_tme_2022:P-0048554,msk_spectrum_tme_2022:P-0048695,msk_spectrum_tme_2022:P-0051130,msk_spectrum_tme_2022:P-0052274,msk_spectrum_tme_2022:P-0052385,msk_spectrum_tme_2022:P-0055908,msk_spectrum_tme_2022:P-0056224,msk_spectrum_tme_2022:P-0056958,msk_spectrum_tme_2022:P-0059884,msk_spectrum_tme_2022:P-0060511,msk_spectrum_tme_2022:P-0051015,msk_spectrum_tme_2022:P-0039734,msk_spectrum_tme_2022:P-0056102" TargetMode="External"/><Relationship Id="rId13" Type="http://schemas.openxmlformats.org/officeDocument/2006/relationships/image" Target="../media/image8.jpeg"/><Relationship Id="rId3" Type="http://schemas.openxmlformats.org/officeDocument/2006/relationships/image" Target="../media/image94.png"/><Relationship Id="rId7" Type="http://schemas.openxmlformats.org/officeDocument/2006/relationships/image" Target="../media/image96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ellxgene.cziscience.com/collections/4796c91c-9d8f-4692-be43-347b1727f9d8" TargetMode="External"/><Relationship Id="rId11" Type="http://schemas.openxmlformats.org/officeDocument/2006/relationships/image" Target="../media/image98.png"/><Relationship Id="rId5" Type="http://schemas.openxmlformats.org/officeDocument/2006/relationships/image" Target="../media/image95.png"/><Relationship Id="rId10" Type="http://schemas.openxmlformats.org/officeDocument/2006/relationships/hyperlink" Target="https://triage.cbioportal.mskcc.org/patient/openResource_HE?studyId=msk_spectrum_tme_2022&amp;caseId=P-0042164#navCaseIds=msk_spectrum_tme_2022:P-0039615,msk_spectrum_tme_2022:P-0039726,msk_spectrum_tme_2022:P-0040980,msk_spectrum_tme_2022:P-0041572,msk_spectrum_tme_2022:P-0042164,msk_spectrum_tme_2022:P-0042548,msk_spectrum_tme_2022:P-0043571,msk_spectrum_tme_2022:P-0043587,msk_spectrum_tme_2022:P-0044084,msk_spectrum_tme_2022:P-0044784,msk_spectrum_tme_2022:P-0045494,msk_spectrum_tme_2022:P-0045589,msk_spectrum_tme_2022:P-0046401,msk_spectrum_tme_2022:P-0046857,msk_spectrum_tme_2022:P-0047883,msk_spectrum_tme_2022:P-0047947,msk_spectrum_tme_2022:P-0048524,msk_spectrum_tme_2022:P-0048525,msk_spectrum_tme_2022:P-0048554,msk_spectrum_tme_2022:P-0048695,msk_spectrum_tme_2022:P-0051130,msk_spectrum_tme_2022:P-0052274,msk_spectrum_tme_2022:P-0052385,msk_spectrum_tme_2022:P-0055908,msk_spectrum_tme_2022:P-0056224,msk_spectrum_tme_2022:P-0056958,msk_spectrum_tme_2022:P-0059884,msk_spectrum_tme_2022:P-0060511,msk_spectrum_tme_2022:P-0051015,msk_spectrum_tme_2022:P-0039734,msk_spectrum_tme_2022:P-0056102" TargetMode="External"/><Relationship Id="rId4" Type="http://schemas.openxmlformats.org/officeDocument/2006/relationships/hyperlink" Target="https://www.cbioportal.org/results?cancer_study_list=msk_spectrum_tme_2022&amp;tab_index=tab_visualize&amp;case_set_id=msk_spectrum_tme_2022_all&amp;Action=Submit&amp;gene_list=MYC%250ACCNE1%250ANF1%250ABRCA1%250ATP53%250ALATS1%250ANOTCH2%250ARB1%250ACDK12%250AFAT1%250AMGA%250APIK3CA%250ABRAF%250ARECQL4%250AAGO2&amp;generic_assay_groups=msk_spectrum_tme_2022_relative_counts%2CMonocyte%2CDendritic_cell%2CB_cell%2CEndothelial_cell%2CFibroblast%2CMast_cell%2COther%2COvarian_cancer_cell%2CPlasma_cell%2CT_cell%3Bmsk_spectrum_tme_2022_absolute_counts%2CMonocyte%2CDendritic_cell%2CEndothelial_cell%2CB_cell%2CFibroblast%2CMast_cell%2COther%2COvarian_cancer_cell%2CPlasma_cell%2CT_cell&amp;show_samples=true" TargetMode="External"/><Relationship Id="rId9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26" Type="http://schemas.openxmlformats.org/officeDocument/2006/relationships/image" Target="../media/image27.svg"/><Relationship Id="rId3" Type="http://schemas.openxmlformats.org/officeDocument/2006/relationships/image" Target="../media/image6.png"/><Relationship Id="rId21" Type="http://schemas.openxmlformats.org/officeDocument/2006/relationships/image" Target="../media/image22.png"/><Relationship Id="rId7" Type="http://schemas.openxmlformats.org/officeDocument/2006/relationships/image" Target="../media/image8.jpe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24" Type="http://schemas.openxmlformats.org/officeDocument/2006/relationships/image" Target="../media/image25.svg"/><Relationship Id="rId5" Type="http://schemas.openxmlformats.org/officeDocument/2006/relationships/image" Target="../media/image29.tiff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microsoft.com/office/2007/relationships/hdphoto" Target="../media/hdphoto1.wdp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0.svg"/><Relationship Id="rId14" Type="http://schemas.openxmlformats.org/officeDocument/2006/relationships/image" Target="../media/image15.svg"/><Relationship Id="rId22" Type="http://schemas.openxmlformats.org/officeDocument/2006/relationships/image" Target="../media/image23.svg"/><Relationship Id="rId27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jpeg"/><Relationship Id="rId7" Type="http://schemas.openxmlformats.org/officeDocument/2006/relationships/image" Target="../media/image10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26" Type="http://schemas.openxmlformats.org/officeDocument/2006/relationships/image" Target="../media/image27.svg"/><Relationship Id="rId3" Type="http://schemas.openxmlformats.org/officeDocument/2006/relationships/image" Target="../media/image29.tiff"/><Relationship Id="rId21" Type="http://schemas.openxmlformats.org/officeDocument/2006/relationships/image" Target="../media/image22.png"/><Relationship Id="rId7" Type="http://schemas.openxmlformats.org/officeDocument/2006/relationships/image" Target="../media/image8.jpe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24" Type="http://schemas.openxmlformats.org/officeDocument/2006/relationships/image" Target="../media/image25.svg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microsoft.com/office/2007/relationships/hdphoto" Target="../media/hdphoto1.wdp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10.svg"/><Relationship Id="rId14" Type="http://schemas.openxmlformats.org/officeDocument/2006/relationships/image" Target="../media/image15.svg"/><Relationship Id="rId22" Type="http://schemas.openxmlformats.org/officeDocument/2006/relationships/image" Target="../media/image23.svg"/><Relationship Id="rId27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" Type="http://schemas.openxmlformats.org/officeDocument/2006/relationships/image" Target="../media/image31.png"/><Relationship Id="rId21" Type="http://schemas.openxmlformats.org/officeDocument/2006/relationships/image" Target="../media/image4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33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32" Type="http://schemas.openxmlformats.org/officeDocument/2006/relationships/image" Target="../media/image8.jpe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6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31" Type="http://schemas.openxmlformats.org/officeDocument/2006/relationships/image" Target="../media/image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image" Target="../media/image55.png"/><Relationship Id="rId30" Type="http://schemas.openxmlformats.org/officeDocument/2006/relationships/hyperlink" Target="https://cbioportal.org/" TargetMode="External"/><Relationship Id="rId8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jpeg"/><Relationship Id="rId18" Type="http://schemas.openxmlformats.org/officeDocument/2006/relationships/image" Target="../media/image13.svg"/><Relationship Id="rId26" Type="http://schemas.openxmlformats.org/officeDocument/2006/relationships/image" Target="../media/image21.svg"/><Relationship Id="rId3" Type="http://schemas.openxmlformats.org/officeDocument/2006/relationships/image" Target="../media/image6.png"/><Relationship Id="rId21" Type="http://schemas.openxmlformats.org/officeDocument/2006/relationships/image" Target="../media/image16.png"/><Relationship Id="rId34" Type="http://schemas.openxmlformats.org/officeDocument/2006/relationships/image" Target="../media/image27.svg"/><Relationship Id="rId7" Type="http://schemas.openxmlformats.org/officeDocument/2006/relationships/image" Target="../media/image61.png"/><Relationship Id="rId12" Type="http://schemas.openxmlformats.org/officeDocument/2006/relationships/image" Target="../media/image3.png"/><Relationship Id="rId17" Type="http://schemas.openxmlformats.org/officeDocument/2006/relationships/image" Target="../media/image12.png"/><Relationship Id="rId25" Type="http://schemas.openxmlformats.org/officeDocument/2006/relationships/image" Target="../media/image20.png"/><Relationship Id="rId3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.png"/><Relationship Id="rId20" Type="http://schemas.openxmlformats.org/officeDocument/2006/relationships/image" Target="../media/image15.sv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29.tiff"/><Relationship Id="rId24" Type="http://schemas.openxmlformats.org/officeDocument/2006/relationships/image" Target="../media/image19.svg"/><Relationship Id="rId32" Type="http://schemas.microsoft.com/office/2007/relationships/hdphoto" Target="../media/hdphoto1.wdp"/><Relationship Id="rId5" Type="http://schemas.openxmlformats.org/officeDocument/2006/relationships/image" Target="../media/image59.png"/><Relationship Id="rId15" Type="http://schemas.openxmlformats.org/officeDocument/2006/relationships/image" Target="../media/image10.svg"/><Relationship Id="rId23" Type="http://schemas.openxmlformats.org/officeDocument/2006/relationships/image" Target="../media/image18.png"/><Relationship Id="rId28" Type="http://schemas.openxmlformats.org/officeDocument/2006/relationships/image" Target="../media/image23.svg"/><Relationship Id="rId10" Type="http://schemas.openxmlformats.org/officeDocument/2006/relationships/image" Target="../media/image64.png"/><Relationship Id="rId19" Type="http://schemas.openxmlformats.org/officeDocument/2006/relationships/image" Target="../media/image14.png"/><Relationship Id="rId31" Type="http://schemas.openxmlformats.org/officeDocument/2006/relationships/image" Target="../media/image28.png"/><Relationship Id="rId4" Type="http://schemas.openxmlformats.org/officeDocument/2006/relationships/image" Target="../media/image7.png"/><Relationship Id="rId9" Type="http://schemas.openxmlformats.org/officeDocument/2006/relationships/image" Target="../media/image63.png"/><Relationship Id="rId14" Type="http://schemas.openxmlformats.org/officeDocument/2006/relationships/image" Target="../media/image9.png"/><Relationship Id="rId22" Type="http://schemas.openxmlformats.org/officeDocument/2006/relationships/image" Target="../media/image17.svg"/><Relationship Id="rId27" Type="http://schemas.openxmlformats.org/officeDocument/2006/relationships/image" Target="../media/image22.png"/><Relationship Id="rId30" Type="http://schemas.openxmlformats.org/officeDocument/2006/relationships/image" Target="../media/image25.svg"/><Relationship Id="rId8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26" Type="http://schemas.openxmlformats.org/officeDocument/2006/relationships/image" Target="../media/image27.svg"/><Relationship Id="rId3" Type="http://schemas.openxmlformats.org/officeDocument/2006/relationships/image" Target="../media/image6.png"/><Relationship Id="rId21" Type="http://schemas.openxmlformats.org/officeDocument/2006/relationships/image" Target="../media/image22.png"/><Relationship Id="rId7" Type="http://schemas.openxmlformats.org/officeDocument/2006/relationships/image" Target="../media/image8.jpe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24" Type="http://schemas.openxmlformats.org/officeDocument/2006/relationships/image" Target="../media/image25.svg"/><Relationship Id="rId5" Type="http://schemas.openxmlformats.org/officeDocument/2006/relationships/image" Target="../media/image29.tiff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microsoft.com/office/2007/relationships/hdphoto" Target="../media/hdphoto1.wdp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0.svg"/><Relationship Id="rId14" Type="http://schemas.openxmlformats.org/officeDocument/2006/relationships/image" Target="../media/image15.svg"/><Relationship Id="rId22" Type="http://schemas.openxmlformats.org/officeDocument/2006/relationships/image" Target="../media/image23.svg"/><Relationship Id="rId27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4712FD-185A-A949-966B-6BDD8E3CE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6" y="6194244"/>
            <a:ext cx="2874810" cy="618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39B7BF9-E5EE-E8FD-B5EE-6784A368162B}"/>
              </a:ext>
            </a:extLst>
          </p:cNvPr>
          <p:cNvGrpSpPr/>
          <p:nvPr/>
        </p:nvGrpSpPr>
        <p:grpSpPr>
          <a:xfrm>
            <a:off x="0" y="1"/>
            <a:ext cx="9144000" cy="4171950"/>
            <a:chOff x="0" y="1"/>
            <a:chExt cx="9144000" cy="417195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3961E6A-2DDA-235A-4B85-B7F49D380E21}"/>
                </a:ext>
              </a:extLst>
            </p:cNvPr>
            <p:cNvSpPr/>
            <p:nvPr/>
          </p:nvSpPr>
          <p:spPr>
            <a:xfrm>
              <a:off x="0" y="1"/>
              <a:ext cx="9144000" cy="2457450"/>
            </a:xfrm>
            <a:prstGeom prst="rect">
              <a:avLst/>
            </a:prstGeom>
            <a:solidFill>
              <a:srgbClr val="CE20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F1E906F-43C6-0E65-5D6C-5923D5E30FF2}"/>
                </a:ext>
              </a:extLst>
            </p:cNvPr>
            <p:cNvSpPr/>
            <p:nvPr/>
          </p:nvSpPr>
          <p:spPr>
            <a:xfrm>
              <a:off x="268143" y="1"/>
              <a:ext cx="322407" cy="4171950"/>
            </a:xfrm>
            <a:custGeom>
              <a:avLst/>
              <a:gdLst>
                <a:gd name="connsiteX0" fmla="*/ 0 w 434109"/>
                <a:gd name="connsiteY0" fmla="*/ 0 h 5163127"/>
                <a:gd name="connsiteX1" fmla="*/ 434109 w 434109"/>
                <a:gd name="connsiteY1" fmla="*/ 0 h 5163127"/>
                <a:gd name="connsiteX2" fmla="*/ 434109 w 434109"/>
                <a:gd name="connsiteY2" fmla="*/ 5163127 h 5163127"/>
                <a:gd name="connsiteX3" fmla="*/ 0 w 434109"/>
                <a:gd name="connsiteY3" fmla="*/ 5163127 h 5163127"/>
                <a:gd name="connsiteX4" fmla="*/ 0 w 434109"/>
                <a:gd name="connsiteY4" fmla="*/ 0 h 5163127"/>
                <a:gd name="connsiteX0" fmla="*/ 0 w 434109"/>
                <a:gd name="connsiteY0" fmla="*/ 0 h 5163127"/>
                <a:gd name="connsiteX1" fmla="*/ 434109 w 434109"/>
                <a:gd name="connsiteY1" fmla="*/ 0 h 5163127"/>
                <a:gd name="connsiteX2" fmla="*/ 424872 w 434109"/>
                <a:gd name="connsiteY2" fmla="*/ 4747491 h 5163127"/>
                <a:gd name="connsiteX3" fmla="*/ 0 w 434109"/>
                <a:gd name="connsiteY3" fmla="*/ 5163127 h 5163127"/>
                <a:gd name="connsiteX4" fmla="*/ 0 w 434109"/>
                <a:gd name="connsiteY4" fmla="*/ 0 h 5163127"/>
                <a:gd name="connsiteX0" fmla="*/ 0 w 434109"/>
                <a:gd name="connsiteY0" fmla="*/ 0 h 5163127"/>
                <a:gd name="connsiteX1" fmla="*/ 434109 w 434109"/>
                <a:gd name="connsiteY1" fmla="*/ 0 h 5163127"/>
                <a:gd name="connsiteX2" fmla="*/ 415636 w 434109"/>
                <a:gd name="connsiteY2" fmla="*/ 4793673 h 5163127"/>
                <a:gd name="connsiteX3" fmla="*/ 0 w 434109"/>
                <a:gd name="connsiteY3" fmla="*/ 5163127 h 5163127"/>
                <a:gd name="connsiteX4" fmla="*/ 0 w 434109"/>
                <a:gd name="connsiteY4" fmla="*/ 0 h 5163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4109" h="5163127">
                  <a:moveTo>
                    <a:pt x="0" y="0"/>
                  </a:moveTo>
                  <a:lnTo>
                    <a:pt x="434109" y="0"/>
                  </a:lnTo>
                  <a:cubicBezTo>
                    <a:pt x="427951" y="1597891"/>
                    <a:pt x="421794" y="3195782"/>
                    <a:pt x="415636" y="4793673"/>
                  </a:cubicBezTo>
                  <a:lnTo>
                    <a:pt x="0" y="51631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52A3"/>
            </a:solidFill>
            <a:ln>
              <a:solidFill>
                <a:srgbClr val="4D52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48BC344-CA19-6411-E1D5-5F2F7C6C65C9}"/>
              </a:ext>
            </a:extLst>
          </p:cNvPr>
          <p:cNvSpPr txBox="1"/>
          <p:nvPr/>
        </p:nvSpPr>
        <p:spPr>
          <a:xfrm>
            <a:off x="628152" y="1513572"/>
            <a:ext cx="84772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solidFill>
                  <a:schemeClr val="bg1"/>
                </a:solidFill>
                <a:ea typeface="+mj-ea"/>
                <a:cs typeface="+mj-cs"/>
              </a:rPr>
              <a:t>cBioPortal as a Data Integration Platform</a:t>
            </a:r>
            <a:endParaRPr lang="en-US" sz="3800" dirty="0">
              <a:solidFill>
                <a:schemeClr val="bg1"/>
              </a:solidFill>
            </a:endParaRPr>
          </a:p>
          <a:p>
            <a:pPr algn="ctr"/>
            <a:endParaRPr lang="en-GB" sz="40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1E30DC-CFD1-A615-6DE0-B929B70D677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380" y="6177670"/>
            <a:ext cx="3026645" cy="6349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527871-B79A-D4E9-8BF5-0F7280AF920C}"/>
              </a:ext>
            </a:extLst>
          </p:cNvPr>
          <p:cNvSpPr txBox="1"/>
          <p:nvPr/>
        </p:nvSpPr>
        <p:spPr>
          <a:xfrm>
            <a:off x="858694" y="2794471"/>
            <a:ext cx="7657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2800" b="1" dirty="0" err="1">
                <a:solidFill>
                  <a:schemeClr val="accent1">
                    <a:lumMod val="75000"/>
                  </a:schemeClr>
                </a:solidFill>
              </a:rPr>
              <a:t>Introduction</a:t>
            </a:r>
            <a:r>
              <a:rPr lang="nl-NL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2800" b="1" dirty="0" err="1">
                <a:solidFill>
                  <a:schemeClr val="accent1">
                    <a:lumMod val="75000"/>
                  </a:schemeClr>
                </a:solidFill>
              </a:rPr>
              <a:t>for</a:t>
            </a:r>
            <a:r>
              <a:rPr lang="nl-NL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2800" b="1" dirty="0" err="1">
                <a:solidFill>
                  <a:schemeClr val="accent1">
                    <a:lumMod val="75000"/>
                  </a:schemeClr>
                </a:solidFill>
              </a:rPr>
              <a:t>the</a:t>
            </a:r>
            <a:r>
              <a:rPr lang="nl-NL" sz="2800" b="1" dirty="0">
                <a:solidFill>
                  <a:schemeClr val="accent1">
                    <a:lumMod val="75000"/>
                  </a:schemeClr>
                </a:solidFill>
              </a:rPr>
              <a:t> STEPUPIORS workshop</a:t>
            </a:r>
            <a:endParaRPr lang="en-GB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FC8F23-9C4A-0403-7388-84CAC7CBB5C0}"/>
              </a:ext>
            </a:extLst>
          </p:cNvPr>
          <p:cNvSpPr txBox="1"/>
          <p:nvPr/>
        </p:nvSpPr>
        <p:spPr>
          <a:xfrm>
            <a:off x="4441371" y="4020989"/>
            <a:ext cx="45216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dr. </a:t>
            </a:r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ir.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Mariska Bierkens</a:t>
            </a:r>
          </a:p>
          <a:p>
            <a:pPr algn="r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Associate Staff Scientist</a:t>
            </a:r>
            <a:br>
              <a:rPr lang="en-US" sz="1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Department of Pathology</a:t>
            </a:r>
            <a:br>
              <a:rPr lang="en-US" sz="1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Translational Gastrointestinal Oncology</a:t>
            </a:r>
          </a:p>
          <a:p>
            <a:pPr algn="r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The Netherlands Cancer Institute</a:t>
            </a:r>
          </a:p>
          <a:p>
            <a:pPr algn="r"/>
            <a:r>
              <a:rPr lang="en-US" sz="1600" dirty="0" err="1">
                <a:solidFill>
                  <a:schemeClr val="accent1">
                    <a:lumMod val="75000"/>
                  </a:schemeClr>
                </a:solidFill>
              </a:rPr>
              <a:t>m.bierkens@nki.nl</a:t>
            </a:r>
            <a:br>
              <a:rPr lang="en-US" sz="1600" dirty="0">
                <a:solidFill>
                  <a:schemeClr val="accent1">
                    <a:lumMod val="75000"/>
                  </a:schemeClr>
                </a:solidFill>
              </a:rPr>
            </a:b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  <a:p>
            <a:pPr algn="r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4 June 2025</a:t>
            </a:r>
            <a:br>
              <a:rPr lang="en-US" sz="1600" dirty="0">
                <a:solidFill>
                  <a:schemeClr val="accent1">
                    <a:lumMod val="75000"/>
                  </a:schemeClr>
                </a:solidFill>
              </a:rPr>
            </a:br>
            <a:endParaRPr lang="en-NL" sz="1600" kern="1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endParaRPr lang="en-GB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CC074D-D2A6-1E36-0BE8-CAB2E867F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2781" y="6144647"/>
            <a:ext cx="1201918" cy="62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3892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946366"/>
              </p:ext>
            </p:extLst>
          </p:nvPr>
        </p:nvGraphicFramePr>
        <p:xfrm>
          <a:off x="415637" y="961505"/>
          <a:ext cx="8514273" cy="4343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8514273">
                  <a:extLst>
                    <a:ext uri="{9D8B030D-6E8A-4147-A177-3AD203B41FA5}">
                      <a16:colId xmlns:a16="http://schemas.microsoft.com/office/drawing/2014/main" val="920797187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nl-NL" sz="2400" b="1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1. </a:t>
                      </a:r>
                      <a:r>
                        <a:rPr lang="nl-NL" sz="2400" b="1" i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Study</a:t>
                      </a:r>
                      <a:r>
                        <a:rPr lang="nl-NL" sz="2400" b="1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 Level: Filter </a:t>
                      </a:r>
                      <a:r>
                        <a:rPr lang="nl-NL" sz="2400" b="1" i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for</a:t>
                      </a:r>
                      <a:r>
                        <a:rPr lang="nl-NL" sz="2400" b="1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 (a) subset(s)</a:t>
                      </a:r>
                      <a:endParaRPr lang="en-US" sz="2400" b="1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681653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8BEEE168-982E-9AE8-5F28-8DCD21320F20}"/>
              </a:ext>
            </a:extLst>
          </p:cNvPr>
          <p:cNvGrpSpPr/>
          <p:nvPr/>
        </p:nvGrpSpPr>
        <p:grpSpPr>
          <a:xfrm>
            <a:off x="0" y="-2"/>
            <a:ext cx="9144000" cy="6833667"/>
            <a:chOff x="0" y="-2"/>
            <a:chExt cx="9144000" cy="683366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002278C-6275-AC93-9C1B-D6301B90F8A5}"/>
                </a:ext>
              </a:extLst>
            </p:cNvPr>
            <p:cNvGrpSpPr/>
            <p:nvPr/>
          </p:nvGrpSpPr>
          <p:grpSpPr>
            <a:xfrm>
              <a:off x="0" y="-2"/>
              <a:ext cx="9144000" cy="1723598"/>
              <a:chOff x="0" y="-2"/>
              <a:chExt cx="9144000" cy="1723598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C2BA32F-23AC-64F1-EE1E-A78471DB38CC}"/>
                  </a:ext>
                </a:extLst>
              </p:cNvPr>
              <p:cNvSpPr/>
              <p:nvPr/>
            </p:nvSpPr>
            <p:spPr>
              <a:xfrm>
                <a:off x="0" y="-2"/>
                <a:ext cx="9144000" cy="961507"/>
              </a:xfrm>
              <a:prstGeom prst="rect">
                <a:avLst/>
              </a:prstGeom>
              <a:solidFill>
                <a:srgbClr val="CE2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4" name="Rectangle 8">
                <a:extLst>
                  <a:ext uri="{FF2B5EF4-FFF2-40B4-BE49-F238E27FC236}">
                    <a16:creationId xmlns:a16="http://schemas.microsoft.com/office/drawing/2014/main" id="{F2E566BB-25C0-2F61-DA8F-A062B5DE3BC2}"/>
                  </a:ext>
                </a:extLst>
              </p:cNvPr>
              <p:cNvSpPr/>
              <p:nvPr/>
            </p:nvSpPr>
            <p:spPr>
              <a:xfrm>
                <a:off x="184728" y="0"/>
                <a:ext cx="230909" cy="1723596"/>
              </a:xfrm>
              <a:custGeom>
                <a:avLst/>
                <a:gdLst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34109 w 434109"/>
                  <a:gd name="connsiteY2" fmla="*/ 5163127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24872 w 434109"/>
                  <a:gd name="connsiteY2" fmla="*/ 4747491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15636 w 434109"/>
                  <a:gd name="connsiteY2" fmla="*/ 4793673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109" h="5163127">
                    <a:moveTo>
                      <a:pt x="0" y="0"/>
                    </a:moveTo>
                    <a:lnTo>
                      <a:pt x="434109" y="0"/>
                    </a:lnTo>
                    <a:cubicBezTo>
                      <a:pt x="427951" y="1597891"/>
                      <a:pt x="421794" y="3195782"/>
                      <a:pt x="415636" y="4793673"/>
                    </a:cubicBezTo>
                    <a:lnTo>
                      <a:pt x="0" y="5163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52A3"/>
              </a:solidFill>
              <a:ln>
                <a:solidFill>
                  <a:srgbClr val="4D52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A1A895D-F1C6-5893-F31D-05E41E40E09A}"/>
                </a:ext>
              </a:extLst>
            </p:cNvPr>
            <p:cNvGrpSpPr/>
            <p:nvPr/>
          </p:nvGrpSpPr>
          <p:grpSpPr>
            <a:xfrm>
              <a:off x="0" y="6485659"/>
              <a:ext cx="9144000" cy="348006"/>
              <a:chOff x="0" y="6485659"/>
              <a:chExt cx="9144000" cy="34800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A2F08AA-C8B0-F18A-9B85-5CBE1F9A31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6872" y="6556500"/>
                <a:ext cx="1288481" cy="277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9DBAB3D-3A4B-EA9F-A0D6-C69D88C798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4824" y="6543675"/>
                <a:ext cx="1321123" cy="277165"/>
              </a:xfrm>
              <a:prstGeom prst="rect">
                <a:avLst/>
              </a:prstGeom>
            </p:spPr>
          </p:pic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DA299AE3-AEDD-60EA-B234-B0F94E0A0FFE}"/>
                  </a:ext>
                </a:extLst>
              </p:cNvPr>
              <p:cNvCxnSpPr/>
              <p:nvPr/>
            </p:nvCxnSpPr>
            <p:spPr>
              <a:xfrm>
                <a:off x="0" y="6485659"/>
                <a:ext cx="9144000" cy="0"/>
              </a:xfrm>
              <a:prstGeom prst="line">
                <a:avLst/>
              </a:prstGeom>
              <a:ln w="12700">
                <a:solidFill>
                  <a:srgbClr val="4D52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966FF4-C6B7-DC1B-09B7-D910748DC3FE}"/>
                  </a:ext>
                </a:extLst>
              </p:cNvPr>
              <p:cNvSpPr txBox="1"/>
              <p:nvPr/>
            </p:nvSpPr>
            <p:spPr>
              <a:xfrm>
                <a:off x="381051" y="6569306"/>
                <a:ext cx="8229600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This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study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was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funded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by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the</a:t>
                </a:r>
                <a:r>
                  <a:rPr lang="sr-Latn-R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Horizon Europe Twinning 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Project </a:t>
                </a:r>
                <a:r>
                  <a:rPr lang="sr-Latn-RS" sz="1000" i="1" dirty="0">
                    <a:solidFill>
                      <a:srgbClr val="222222"/>
                    </a:solidFill>
                    <a:latin typeface="Arial" panose="020B0604020202020204" pitchFamily="34" charset="0"/>
                  </a:rPr>
                  <a:t>STEPUPIORS - 101079217</a:t>
                </a:r>
                <a:endParaRPr lang="en-US" sz="1000" dirty="0"/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CE72310-EDC4-3BCA-2FEE-C5E53236D06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1" r="525"/>
          <a:stretch/>
        </p:blipFill>
        <p:spPr>
          <a:xfrm>
            <a:off x="184728" y="1749226"/>
            <a:ext cx="8903614" cy="430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7178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081093"/>
              </p:ext>
            </p:extLst>
          </p:nvPr>
        </p:nvGraphicFramePr>
        <p:xfrm>
          <a:off x="415637" y="942371"/>
          <a:ext cx="8456212" cy="4343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8456212">
                  <a:extLst>
                    <a:ext uri="{9D8B030D-6E8A-4147-A177-3AD203B41FA5}">
                      <a16:colId xmlns:a16="http://schemas.microsoft.com/office/drawing/2014/main" val="920797187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nl-NL" sz="2400" b="1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1. </a:t>
                      </a:r>
                      <a:r>
                        <a:rPr lang="nl-NL" sz="2400" b="1" i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Study</a:t>
                      </a:r>
                      <a:r>
                        <a:rPr lang="nl-NL" sz="2400" b="1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 Level: Group-Cohort</a:t>
                      </a:r>
                      <a:r>
                        <a:rPr lang="nl-NL" sz="2400" b="1" i="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nl-NL" sz="2400" b="1" i="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Comparison</a:t>
                      </a:r>
                      <a:endParaRPr lang="en-US" sz="2400" b="1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68165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A3A9AB7-B019-95A8-F025-DE7A8B2E0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80" y="1875159"/>
            <a:ext cx="2147864" cy="91376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6B33047-7CE3-4EA3-30B6-7EDA5489CAE6}"/>
              </a:ext>
            </a:extLst>
          </p:cNvPr>
          <p:cNvCxnSpPr/>
          <p:nvPr/>
        </p:nvCxnSpPr>
        <p:spPr>
          <a:xfrm>
            <a:off x="321636" y="2318324"/>
            <a:ext cx="1603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2CE0E13-C6C3-1F12-280B-BA3371ECD854}"/>
              </a:ext>
            </a:extLst>
          </p:cNvPr>
          <p:cNvCxnSpPr/>
          <p:nvPr/>
        </p:nvCxnSpPr>
        <p:spPr>
          <a:xfrm>
            <a:off x="321636" y="2212848"/>
            <a:ext cx="16036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E9E2A091-D6D1-E8B0-4C70-635F9860A423}"/>
              </a:ext>
            </a:extLst>
          </p:cNvPr>
          <p:cNvGrpSpPr/>
          <p:nvPr/>
        </p:nvGrpSpPr>
        <p:grpSpPr>
          <a:xfrm>
            <a:off x="0" y="-2"/>
            <a:ext cx="9144000" cy="6833667"/>
            <a:chOff x="0" y="-2"/>
            <a:chExt cx="9144000" cy="683366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965082E-B33D-7A44-A1CB-326A13111AA5}"/>
                </a:ext>
              </a:extLst>
            </p:cNvPr>
            <p:cNvGrpSpPr/>
            <p:nvPr/>
          </p:nvGrpSpPr>
          <p:grpSpPr>
            <a:xfrm>
              <a:off x="0" y="-2"/>
              <a:ext cx="9144000" cy="1723598"/>
              <a:chOff x="0" y="-2"/>
              <a:chExt cx="9144000" cy="1723598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0779363-1479-ACA0-EC45-8B35DEEF1873}"/>
                  </a:ext>
                </a:extLst>
              </p:cNvPr>
              <p:cNvSpPr/>
              <p:nvPr/>
            </p:nvSpPr>
            <p:spPr>
              <a:xfrm>
                <a:off x="0" y="-2"/>
                <a:ext cx="9144000" cy="961507"/>
              </a:xfrm>
              <a:prstGeom prst="rect">
                <a:avLst/>
              </a:prstGeom>
              <a:solidFill>
                <a:srgbClr val="CE2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7" name="Rectangle 8">
                <a:extLst>
                  <a:ext uri="{FF2B5EF4-FFF2-40B4-BE49-F238E27FC236}">
                    <a16:creationId xmlns:a16="http://schemas.microsoft.com/office/drawing/2014/main" id="{AA362708-BDD9-0DC3-17EB-8B7FB57B24AD}"/>
                  </a:ext>
                </a:extLst>
              </p:cNvPr>
              <p:cNvSpPr/>
              <p:nvPr/>
            </p:nvSpPr>
            <p:spPr>
              <a:xfrm>
                <a:off x="184728" y="0"/>
                <a:ext cx="230909" cy="1723596"/>
              </a:xfrm>
              <a:custGeom>
                <a:avLst/>
                <a:gdLst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34109 w 434109"/>
                  <a:gd name="connsiteY2" fmla="*/ 5163127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24872 w 434109"/>
                  <a:gd name="connsiteY2" fmla="*/ 4747491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15636 w 434109"/>
                  <a:gd name="connsiteY2" fmla="*/ 4793673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109" h="5163127">
                    <a:moveTo>
                      <a:pt x="0" y="0"/>
                    </a:moveTo>
                    <a:lnTo>
                      <a:pt x="434109" y="0"/>
                    </a:lnTo>
                    <a:cubicBezTo>
                      <a:pt x="427951" y="1597891"/>
                      <a:pt x="421794" y="3195782"/>
                      <a:pt x="415636" y="4793673"/>
                    </a:cubicBezTo>
                    <a:lnTo>
                      <a:pt x="0" y="5163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52A3"/>
              </a:solidFill>
              <a:ln>
                <a:solidFill>
                  <a:srgbClr val="4D52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7B0CD6E-0AE6-703D-5CE4-978D1254A932}"/>
                </a:ext>
              </a:extLst>
            </p:cNvPr>
            <p:cNvGrpSpPr/>
            <p:nvPr/>
          </p:nvGrpSpPr>
          <p:grpSpPr>
            <a:xfrm>
              <a:off x="0" y="6485659"/>
              <a:ext cx="9144000" cy="348006"/>
              <a:chOff x="0" y="6485659"/>
              <a:chExt cx="9144000" cy="34800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012A68C-BBD2-902A-C652-7953D4B34D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86872" y="6556500"/>
                <a:ext cx="1288481" cy="277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863AFB3-A2F2-BBC0-E900-ECAE184EAD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4824" y="6543675"/>
                <a:ext cx="1321123" cy="277165"/>
              </a:xfrm>
              <a:prstGeom prst="rect">
                <a:avLst/>
              </a:prstGeom>
            </p:spPr>
          </p:pic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D98EC49C-50F4-B5AD-D67D-7571AEBB378A}"/>
                  </a:ext>
                </a:extLst>
              </p:cNvPr>
              <p:cNvCxnSpPr/>
              <p:nvPr/>
            </p:nvCxnSpPr>
            <p:spPr>
              <a:xfrm>
                <a:off x="0" y="6485659"/>
                <a:ext cx="9144000" cy="0"/>
              </a:xfrm>
              <a:prstGeom prst="line">
                <a:avLst/>
              </a:prstGeom>
              <a:ln w="12700">
                <a:solidFill>
                  <a:srgbClr val="4D52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CD62F94-BEB2-F24C-739F-18E711638D80}"/>
                  </a:ext>
                </a:extLst>
              </p:cNvPr>
              <p:cNvSpPr txBox="1"/>
              <p:nvPr/>
            </p:nvSpPr>
            <p:spPr>
              <a:xfrm>
                <a:off x="381051" y="6569306"/>
                <a:ext cx="8229600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This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study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was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funded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by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the</a:t>
                </a:r>
                <a:r>
                  <a:rPr lang="sr-Latn-R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Horizon Europe Twinning 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Project </a:t>
                </a:r>
                <a:r>
                  <a:rPr lang="sr-Latn-RS" sz="1000" i="1" dirty="0">
                    <a:solidFill>
                      <a:srgbClr val="222222"/>
                    </a:solidFill>
                    <a:latin typeface="Arial" panose="020B0604020202020204" pitchFamily="34" charset="0"/>
                  </a:rPr>
                  <a:t>STEPUPIORS - 101079217</a:t>
                </a:r>
                <a:endParaRPr lang="en-US" sz="1000" dirty="0"/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2754223" y="1875158"/>
            <a:ext cx="6388712" cy="4346853"/>
            <a:chOff x="2754223" y="1875158"/>
            <a:chExt cx="6388712" cy="43468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C1C23C-3A53-6BDD-CDF7-62C16E3B0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54223" y="1875158"/>
              <a:ext cx="6388712" cy="384840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91B1F85-5C57-37C0-70E5-F83FA7D353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71999" y="5722140"/>
              <a:ext cx="4395265" cy="499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88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16AD4-AEE1-05F8-F837-30EA9368A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E73F222-7458-88FD-9F66-D1C3B620E7AB}"/>
              </a:ext>
            </a:extLst>
          </p:cNvPr>
          <p:cNvGraphicFramePr>
            <a:graphicFrameLocks noGrp="1"/>
          </p:cNvGraphicFramePr>
          <p:nvPr/>
        </p:nvGraphicFramePr>
        <p:xfrm>
          <a:off x="415637" y="961505"/>
          <a:ext cx="8514273" cy="4343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8514273">
                  <a:extLst>
                    <a:ext uri="{9D8B030D-6E8A-4147-A177-3AD203B41FA5}">
                      <a16:colId xmlns:a16="http://schemas.microsoft.com/office/drawing/2014/main" val="920797187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nl-NL" sz="2400" b="1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1. </a:t>
                      </a:r>
                      <a:r>
                        <a:rPr lang="nl-NL" sz="2400" b="1" i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Study</a:t>
                      </a:r>
                      <a:r>
                        <a:rPr lang="nl-NL" sz="2400" b="1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 Level: </a:t>
                      </a:r>
                      <a:r>
                        <a:rPr lang="nl-NL" sz="2400" b="1" i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Overview</a:t>
                      </a:r>
                      <a:endParaRPr lang="en-US" sz="2400" b="1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681653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E91FD6BE-9798-FBC6-C650-D4A3E0772A1A}"/>
              </a:ext>
            </a:extLst>
          </p:cNvPr>
          <p:cNvGrpSpPr/>
          <p:nvPr/>
        </p:nvGrpSpPr>
        <p:grpSpPr>
          <a:xfrm>
            <a:off x="0" y="-2"/>
            <a:ext cx="9144000" cy="6833667"/>
            <a:chOff x="0" y="-2"/>
            <a:chExt cx="9144000" cy="683366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0D0EA47-A8DF-4777-CA39-072E10FAC33A}"/>
                </a:ext>
              </a:extLst>
            </p:cNvPr>
            <p:cNvGrpSpPr/>
            <p:nvPr/>
          </p:nvGrpSpPr>
          <p:grpSpPr>
            <a:xfrm>
              <a:off x="0" y="-2"/>
              <a:ext cx="9144000" cy="1723598"/>
              <a:chOff x="0" y="-2"/>
              <a:chExt cx="9144000" cy="1723598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FA3D965-092E-E801-199F-3828FD53682E}"/>
                  </a:ext>
                </a:extLst>
              </p:cNvPr>
              <p:cNvSpPr/>
              <p:nvPr/>
            </p:nvSpPr>
            <p:spPr>
              <a:xfrm>
                <a:off x="0" y="-2"/>
                <a:ext cx="9144000" cy="961507"/>
              </a:xfrm>
              <a:prstGeom prst="rect">
                <a:avLst/>
              </a:prstGeom>
              <a:solidFill>
                <a:srgbClr val="CE2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4" name="Rectangle 8">
                <a:extLst>
                  <a:ext uri="{FF2B5EF4-FFF2-40B4-BE49-F238E27FC236}">
                    <a16:creationId xmlns:a16="http://schemas.microsoft.com/office/drawing/2014/main" id="{324542FD-B32F-E2B8-1211-66C012CBF82C}"/>
                  </a:ext>
                </a:extLst>
              </p:cNvPr>
              <p:cNvSpPr/>
              <p:nvPr/>
            </p:nvSpPr>
            <p:spPr>
              <a:xfrm>
                <a:off x="184728" y="0"/>
                <a:ext cx="230909" cy="1723596"/>
              </a:xfrm>
              <a:custGeom>
                <a:avLst/>
                <a:gdLst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34109 w 434109"/>
                  <a:gd name="connsiteY2" fmla="*/ 5163127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24872 w 434109"/>
                  <a:gd name="connsiteY2" fmla="*/ 4747491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15636 w 434109"/>
                  <a:gd name="connsiteY2" fmla="*/ 4793673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109" h="5163127">
                    <a:moveTo>
                      <a:pt x="0" y="0"/>
                    </a:moveTo>
                    <a:lnTo>
                      <a:pt x="434109" y="0"/>
                    </a:lnTo>
                    <a:cubicBezTo>
                      <a:pt x="427951" y="1597891"/>
                      <a:pt x="421794" y="3195782"/>
                      <a:pt x="415636" y="4793673"/>
                    </a:cubicBezTo>
                    <a:lnTo>
                      <a:pt x="0" y="5163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52A3"/>
              </a:solidFill>
              <a:ln>
                <a:solidFill>
                  <a:srgbClr val="4D52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FD76FC4-EA60-9333-3D32-80B325C5139A}"/>
                </a:ext>
              </a:extLst>
            </p:cNvPr>
            <p:cNvGrpSpPr/>
            <p:nvPr/>
          </p:nvGrpSpPr>
          <p:grpSpPr>
            <a:xfrm>
              <a:off x="0" y="6485659"/>
              <a:ext cx="9144000" cy="348006"/>
              <a:chOff x="0" y="6485659"/>
              <a:chExt cx="9144000" cy="34800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7DA087D-392D-1C3A-3E19-767616A7BF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6872" y="6556500"/>
                <a:ext cx="1288481" cy="277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F552A88-CBC2-BB56-DAE8-0224F52EA0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4824" y="6543675"/>
                <a:ext cx="1321123" cy="277165"/>
              </a:xfrm>
              <a:prstGeom prst="rect">
                <a:avLst/>
              </a:prstGeom>
            </p:spPr>
          </p:pic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AD8B9030-C4E7-6F46-D4F3-6226EE2E0990}"/>
                  </a:ext>
                </a:extLst>
              </p:cNvPr>
              <p:cNvCxnSpPr/>
              <p:nvPr/>
            </p:nvCxnSpPr>
            <p:spPr>
              <a:xfrm>
                <a:off x="0" y="6485659"/>
                <a:ext cx="9144000" cy="0"/>
              </a:xfrm>
              <a:prstGeom prst="line">
                <a:avLst/>
              </a:prstGeom>
              <a:ln w="12700">
                <a:solidFill>
                  <a:srgbClr val="4D52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DE695E-5F36-5C9D-DFA2-3C7D2071DEE0}"/>
                  </a:ext>
                </a:extLst>
              </p:cNvPr>
              <p:cNvSpPr txBox="1"/>
              <p:nvPr/>
            </p:nvSpPr>
            <p:spPr>
              <a:xfrm>
                <a:off x="381051" y="6569306"/>
                <a:ext cx="8229600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This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study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was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funded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by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the</a:t>
                </a:r>
                <a:r>
                  <a:rPr lang="sr-Latn-R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Horizon Europe Twinning 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Project </a:t>
                </a:r>
                <a:r>
                  <a:rPr lang="sr-Latn-RS" sz="1000" i="1" dirty="0">
                    <a:solidFill>
                      <a:srgbClr val="222222"/>
                    </a:solidFill>
                    <a:latin typeface="Arial" panose="020B0604020202020204" pitchFamily="34" charset="0"/>
                  </a:rPr>
                  <a:t>STEPUPIORS - 101079217</a:t>
                </a:r>
                <a:endParaRPr lang="en-US" sz="1000" dirty="0"/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DB1ECEA-B8A5-1AB3-353D-E8EA1FB84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28" y="1749227"/>
            <a:ext cx="8975037" cy="416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21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5318009"/>
              </p:ext>
            </p:extLst>
          </p:nvPr>
        </p:nvGraphicFramePr>
        <p:xfrm>
          <a:off x="415637" y="945362"/>
          <a:ext cx="8479687" cy="4343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8479687">
                  <a:extLst>
                    <a:ext uri="{9D8B030D-6E8A-4147-A177-3AD203B41FA5}">
                      <a16:colId xmlns:a16="http://schemas.microsoft.com/office/drawing/2014/main" val="920797187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nl-NL" sz="2400" b="1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1. </a:t>
                      </a:r>
                      <a:r>
                        <a:rPr lang="nl-NL" sz="2400" b="1" i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Study</a:t>
                      </a:r>
                      <a:r>
                        <a:rPr lang="nl-NL" sz="2400" b="1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 Level: </a:t>
                      </a:r>
                      <a:r>
                        <a:rPr lang="nl-NL" sz="2400" b="1" i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Clinical</a:t>
                      </a:r>
                      <a:r>
                        <a:rPr lang="nl-NL" sz="2400" b="1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 Data</a:t>
                      </a:r>
                      <a:endParaRPr lang="en-US" sz="2400" b="1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681653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8DB702E3-0F9F-D1A3-4875-C35A8D70307C}"/>
              </a:ext>
            </a:extLst>
          </p:cNvPr>
          <p:cNvGrpSpPr/>
          <p:nvPr/>
        </p:nvGrpSpPr>
        <p:grpSpPr>
          <a:xfrm>
            <a:off x="0" y="-2"/>
            <a:ext cx="9144000" cy="6833667"/>
            <a:chOff x="0" y="-2"/>
            <a:chExt cx="9144000" cy="683366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B1AE175-EB67-0531-F30B-E6A0B6D7DAEC}"/>
                </a:ext>
              </a:extLst>
            </p:cNvPr>
            <p:cNvGrpSpPr/>
            <p:nvPr/>
          </p:nvGrpSpPr>
          <p:grpSpPr>
            <a:xfrm>
              <a:off x="0" y="-2"/>
              <a:ext cx="9144000" cy="1723598"/>
              <a:chOff x="0" y="-2"/>
              <a:chExt cx="9144000" cy="1723598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F30F36E-ACE1-6FFA-E125-C91F6BBDB8A5}"/>
                  </a:ext>
                </a:extLst>
              </p:cNvPr>
              <p:cNvSpPr/>
              <p:nvPr/>
            </p:nvSpPr>
            <p:spPr>
              <a:xfrm>
                <a:off x="0" y="-2"/>
                <a:ext cx="9144000" cy="961507"/>
              </a:xfrm>
              <a:prstGeom prst="rect">
                <a:avLst/>
              </a:prstGeom>
              <a:solidFill>
                <a:srgbClr val="CE2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4" name="Rectangle 8">
                <a:extLst>
                  <a:ext uri="{FF2B5EF4-FFF2-40B4-BE49-F238E27FC236}">
                    <a16:creationId xmlns:a16="http://schemas.microsoft.com/office/drawing/2014/main" id="{D89F70D9-1BCB-5F43-C2A7-6D72590A7437}"/>
                  </a:ext>
                </a:extLst>
              </p:cNvPr>
              <p:cNvSpPr/>
              <p:nvPr/>
            </p:nvSpPr>
            <p:spPr>
              <a:xfrm>
                <a:off x="184728" y="0"/>
                <a:ext cx="230909" cy="1723596"/>
              </a:xfrm>
              <a:custGeom>
                <a:avLst/>
                <a:gdLst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34109 w 434109"/>
                  <a:gd name="connsiteY2" fmla="*/ 5163127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24872 w 434109"/>
                  <a:gd name="connsiteY2" fmla="*/ 4747491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15636 w 434109"/>
                  <a:gd name="connsiteY2" fmla="*/ 4793673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109" h="5163127">
                    <a:moveTo>
                      <a:pt x="0" y="0"/>
                    </a:moveTo>
                    <a:lnTo>
                      <a:pt x="434109" y="0"/>
                    </a:lnTo>
                    <a:cubicBezTo>
                      <a:pt x="427951" y="1597891"/>
                      <a:pt x="421794" y="3195782"/>
                      <a:pt x="415636" y="4793673"/>
                    </a:cubicBezTo>
                    <a:lnTo>
                      <a:pt x="0" y="5163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52A3"/>
              </a:solidFill>
              <a:ln>
                <a:solidFill>
                  <a:srgbClr val="4D52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483E7FC-FE33-92B2-448A-79B01D8B4ECD}"/>
                </a:ext>
              </a:extLst>
            </p:cNvPr>
            <p:cNvGrpSpPr/>
            <p:nvPr/>
          </p:nvGrpSpPr>
          <p:grpSpPr>
            <a:xfrm>
              <a:off x="0" y="6485659"/>
              <a:ext cx="9144000" cy="348006"/>
              <a:chOff x="0" y="6485659"/>
              <a:chExt cx="9144000" cy="34800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DAA15DB2-95F3-114A-7315-F92D6D13D4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6872" y="6556500"/>
                <a:ext cx="1288481" cy="277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272C4A7-D93C-C57E-6308-0263E7062D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4824" y="6543675"/>
                <a:ext cx="1321123" cy="277165"/>
              </a:xfrm>
              <a:prstGeom prst="rect">
                <a:avLst/>
              </a:prstGeom>
            </p:spPr>
          </p:pic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7D50D391-2B85-0E80-6A0E-B1C9F4375EA6}"/>
                  </a:ext>
                </a:extLst>
              </p:cNvPr>
              <p:cNvCxnSpPr/>
              <p:nvPr/>
            </p:nvCxnSpPr>
            <p:spPr>
              <a:xfrm>
                <a:off x="0" y="6485659"/>
                <a:ext cx="9144000" cy="0"/>
              </a:xfrm>
              <a:prstGeom prst="line">
                <a:avLst/>
              </a:prstGeom>
              <a:ln w="12700">
                <a:solidFill>
                  <a:srgbClr val="4D52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7997D6E-8B3B-9901-E2CC-14559DFF2AB4}"/>
                  </a:ext>
                </a:extLst>
              </p:cNvPr>
              <p:cNvSpPr txBox="1"/>
              <p:nvPr/>
            </p:nvSpPr>
            <p:spPr>
              <a:xfrm>
                <a:off x="381051" y="6569306"/>
                <a:ext cx="8229600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This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study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was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funded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by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the</a:t>
                </a:r>
                <a:r>
                  <a:rPr lang="sr-Latn-R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Horizon Europe Twinning 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Project </a:t>
                </a:r>
                <a:r>
                  <a:rPr lang="sr-Latn-RS" sz="1000" i="1" dirty="0">
                    <a:solidFill>
                      <a:srgbClr val="222222"/>
                    </a:solidFill>
                    <a:latin typeface="Arial" panose="020B0604020202020204" pitchFamily="34" charset="0"/>
                  </a:rPr>
                  <a:t>STEPUPIORS - 101079217</a:t>
                </a:r>
                <a:endParaRPr lang="en-US" sz="1000" dirty="0"/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1EA0B65-7028-44C1-873F-95C2F0EA7C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28" y="1749226"/>
            <a:ext cx="8938456" cy="445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71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1FA2F-3747-4BAE-B05F-6833AEDE4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AA8BBCA-B867-57E1-6073-5ABC483745F4}"/>
              </a:ext>
            </a:extLst>
          </p:cNvPr>
          <p:cNvGraphicFramePr>
            <a:graphicFrameLocks noGrp="1"/>
          </p:cNvGraphicFramePr>
          <p:nvPr/>
        </p:nvGraphicFramePr>
        <p:xfrm>
          <a:off x="415637" y="945362"/>
          <a:ext cx="8479687" cy="4343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8479687">
                  <a:extLst>
                    <a:ext uri="{9D8B030D-6E8A-4147-A177-3AD203B41FA5}">
                      <a16:colId xmlns:a16="http://schemas.microsoft.com/office/drawing/2014/main" val="920797187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nl-NL" sz="2400" b="1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1. </a:t>
                      </a:r>
                      <a:r>
                        <a:rPr lang="nl-NL" sz="2400" b="1" i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Study</a:t>
                      </a:r>
                      <a:r>
                        <a:rPr lang="nl-NL" sz="2400" b="1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 Level: </a:t>
                      </a:r>
                      <a:r>
                        <a:rPr lang="nl-NL" sz="2400" b="1" i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Clinical</a:t>
                      </a:r>
                      <a:r>
                        <a:rPr lang="nl-NL" sz="2400" b="1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 Data</a:t>
                      </a:r>
                      <a:endParaRPr lang="en-US" sz="2400" b="1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681653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B43C0D59-734C-DB33-B992-6E01D079F43E}"/>
              </a:ext>
            </a:extLst>
          </p:cNvPr>
          <p:cNvGrpSpPr/>
          <p:nvPr/>
        </p:nvGrpSpPr>
        <p:grpSpPr>
          <a:xfrm>
            <a:off x="0" y="-2"/>
            <a:ext cx="9144000" cy="6833667"/>
            <a:chOff x="0" y="-2"/>
            <a:chExt cx="9144000" cy="683366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C12FF6B-5FDA-B286-27C2-80DA982E35D0}"/>
                </a:ext>
              </a:extLst>
            </p:cNvPr>
            <p:cNvGrpSpPr/>
            <p:nvPr/>
          </p:nvGrpSpPr>
          <p:grpSpPr>
            <a:xfrm>
              <a:off x="0" y="-2"/>
              <a:ext cx="9144000" cy="1723598"/>
              <a:chOff x="0" y="-2"/>
              <a:chExt cx="9144000" cy="1723598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E78FE08-720C-31D6-48AC-DEF700CF1504}"/>
                  </a:ext>
                </a:extLst>
              </p:cNvPr>
              <p:cNvSpPr/>
              <p:nvPr/>
            </p:nvSpPr>
            <p:spPr>
              <a:xfrm>
                <a:off x="0" y="-2"/>
                <a:ext cx="9144000" cy="961507"/>
              </a:xfrm>
              <a:prstGeom prst="rect">
                <a:avLst/>
              </a:prstGeom>
              <a:solidFill>
                <a:srgbClr val="CE2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4" name="Rectangle 8">
                <a:extLst>
                  <a:ext uri="{FF2B5EF4-FFF2-40B4-BE49-F238E27FC236}">
                    <a16:creationId xmlns:a16="http://schemas.microsoft.com/office/drawing/2014/main" id="{2DD57E85-1CDE-D502-3388-1B4BACF42757}"/>
                  </a:ext>
                </a:extLst>
              </p:cNvPr>
              <p:cNvSpPr/>
              <p:nvPr/>
            </p:nvSpPr>
            <p:spPr>
              <a:xfrm>
                <a:off x="184728" y="0"/>
                <a:ext cx="230909" cy="1723596"/>
              </a:xfrm>
              <a:custGeom>
                <a:avLst/>
                <a:gdLst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34109 w 434109"/>
                  <a:gd name="connsiteY2" fmla="*/ 5163127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24872 w 434109"/>
                  <a:gd name="connsiteY2" fmla="*/ 4747491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15636 w 434109"/>
                  <a:gd name="connsiteY2" fmla="*/ 4793673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109" h="5163127">
                    <a:moveTo>
                      <a:pt x="0" y="0"/>
                    </a:moveTo>
                    <a:lnTo>
                      <a:pt x="434109" y="0"/>
                    </a:lnTo>
                    <a:cubicBezTo>
                      <a:pt x="427951" y="1597891"/>
                      <a:pt x="421794" y="3195782"/>
                      <a:pt x="415636" y="4793673"/>
                    </a:cubicBezTo>
                    <a:lnTo>
                      <a:pt x="0" y="5163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52A3"/>
              </a:solidFill>
              <a:ln>
                <a:solidFill>
                  <a:srgbClr val="4D52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218E054-7165-E281-DA07-4F73879BB8AC}"/>
                </a:ext>
              </a:extLst>
            </p:cNvPr>
            <p:cNvGrpSpPr/>
            <p:nvPr/>
          </p:nvGrpSpPr>
          <p:grpSpPr>
            <a:xfrm>
              <a:off x="0" y="6485659"/>
              <a:ext cx="9144000" cy="348006"/>
              <a:chOff x="0" y="6485659"/>
              <a:chExt cx="9144000" cy="34800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339B7C8-AF9B-16C3-2E42-DC5B2EA37C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6872" y="6556500"/>
                <a:ext cx="1288481" cy="277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1F616E9-1F73-8186-0DEB-13C9123594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4824" y="6543675"/>
                <a:ext cx="1321123" cy="277165"/>
              </a:xfrm>
              <a:prstGeom prst="rect">
                <a:avLst/>
              </a:prstGeom>
            </p:spPr>
          </p:pic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8A67CA55-C6BC-FD80-B7C8-F0533B7D3591}"/>
                  </a:ext>
                </a:extLst>
              </p:cNvPr>
              <p:cNvCxnSpPr/>
              <p:nvPr/>
            </p:nvCxnSpPr>
            <p:spPr>
              <a:xfrm>
                <a:off x="0" y="6485659"/>
                <a:ext cx="9144000" cy="0"/>
              </a:xfrm>
              <a:prstGeom prst="line">
                <a:avLst/>
              </a:prstGeom>
              <a:ln w="12700">
                <a:solidFill>
                  <a:srgbClr val="4D52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58FEC8B-DB5A-19FC-A63D-EABA6BEC5A06}"/>
                  </a:ext>
                </a:extLst>
              </p:cNvPr>
              <p:cNvSpPr txBox="1"/>
              <p:nvPr/>
            </p:nvSpPr>
            <p:spPr>
              <a:xfrm>
                <a:off x="381051" y="6569306"/>
                <a:ext cx="8229600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This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study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was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funded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by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the</a:t>
                </a:r>
                <a:r>
                  <a:rPr lang="sr-Latn-R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Horizon Europe Twinning 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Project </a:t>
                </a:r>
                <a:r>
                  <a:rPr lang="sr-Latn-RS" sz="1000" i="1" dirty="0">
                    <a:solidFill>
                      <a:srgbClr val="222222"/>
                    </a:solidFill>
                    <a:latin typeface="Arial" panose="020B0604020202020204" pitchFamily="34" charset="0"/>
                  </a:rPr>
                  <a:t>STEPUPIORS - 101079217</a:t>
                </a:r>
                <a:endParaRPr lang="en-US" sz="1000" dirty="0"/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D269DC8-D733-61DC-8F57-F049E3F3D7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94"/>
          <a:stretch>
            <a:fillRect/>
          </a:stretch>
        </p:blipFill>
        <p:spPr>
          <a:xfrm>
            <a:off x="184728" y="1807242"/>
            <a:ext cx="7941506" cy="397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15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784662"/>
              </p:ext>
            </p:extLst>
          </p:nvPr>
        </p:nvGraphicFramePr>
        <p:xfrm>
          <a:off x="415637" y="938885"/>
          <a:ext cx="8514273" cy="4343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8514273">
                  <a:extLst>
                    <a:ext uri="{9D8B030D-6E8A-4147-A177-3AD203B41FA5}">
                      <a16:colId xmlns:a16="http://schemas.microsoft.com/office/drawing/2014/main" val="920797187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nl-NL" sz="2400" b="1" i="0" dirty="0">
                          <a:solidFill>
                            <a:schemeClr val="accent1"/>
                          </a:solidFill>
                          <a:latin typeface="+mn-lt"/>
                          <a:cs typeface="+mn-cs"/>
                        </a:rPr>
                        <a:t>2. </a:t>
                      </a:r>
                      <a:r>
                        <a:rPr lang="nl-NL" sz="2400" b="1" i="0" dirty="0" err="1">
                          <a:solidFill>
                            <a:schemeClr val="accent1"/>
                          </a:solidFill>
                          <a:latin typeface="+mn-lt"/>
                          <a:cs typeface="+mn-cs"/>
                        </a:rPr>
                        <a:t>Patient</a:t>
                      </a:r>
                      <a:r>
                        <a:rPr lang="nl-NL" sz="2400" b="1" i="0" dirty="0">
                          <a:solidFill>
                            <a:schemeClr val="accent1"/>
                          </a:solidFill>
                          <a:latin typeface="+mn-lt"/>
                          <a:cs typeface="+mn-cs"/>
                        </a:rPr>
                        <a:t> Level</a:t>
                      </a:r>
                      <a:endParaRPr lang="en-US" sz="2400" b="1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681653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B5849BC4-F409-C766-5264-AA3BF6A1495A}"/>
              </a:ext>
            </a:extLst>
          </p:cNvPr>
          <p:cNvGrpSpPr/>
          <p:nvPr/>
        </p:nvGrpSpPr>
        <p:grpSpPr>
          <a:xfrm>
            <a:off x="0" y="-2"/>
            <a:ext cx="9144000" cy="6833667"/>
            <a:chOff x="0" y="-2"/>
            <a:chExt cx="9144000" cy="683366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1323CAD-669C-1C12-0DED-B270BEBA48EB}"/>
                </a:ext>
              </a:extLst>
            </p:cNvPr>
            <p:cNvGrpSpPr/>
            <p:nvPr/>
          </p:nvGrpSpPr>
          <p:grpSpPr>
            <a:xfrm>
              <a:off x="0" y="-2"/>
              <a:ext cx="9144000" cy="1723598"/>
              <a:chOff x="0" y="-2"/>
              <a:chExt cx="9144000" cy="1723598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E6527E7-F78A-3F73-B963-168001AF7B85}"/>
                  </a:ext>
                </a:extLst>
              </p:cNvPr>
              <p:cNvSpPr/>
              <p:nvPr/>
            </p:nvSpPr>
            <p:spPr>
              <a:xfrm>
                <a:off x="0" y="-2"/>
                <a:ext cx="9144000" cy="961507"/>
              </a:xfrm>
              <a:prstGeom prst="rect">
                <a:avLst/>
              </a:prstGeom>
              <a:solidFill>
                <a:srgbClr val="CE2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3" name="Rectangle 8">
                <a:extLst>
                  <a:ext uri="{FF2B5EF4-FFF2-40B4-BE49-F238E27FC236}">
                    <a16:creationId xmlns:a16="http://schemas.microsoft.com/office/drawing/2014/main" id="{711BDA34-57BB-626B-530E-8D2535AA7E3F}"/>
                  </a:ext>
                </a:extLst>
              </p:cNvPr>
              <p:cNvSpPr/>
              <p:nvPr/>
            </p:nvSpPr>
            <p:spPr>
              <a:xfrm>
                <a:off x="184728" y="0"/>
                <a:ext cx="230909" cy="1723596"/>
              </a:xfrm>
              <a:custGeom>
                <a:avLst/>
                <a:gdLst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34109 w 434109"/>
                  <a:gd name="connsiteY2" fmla="*/ 5163127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24872 w 434109"/>
                  <a:gd name="connsiteY2" fmla="*/ 4747491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15636 w 434109"/>
                  <a:gd name="connsiteY2" fmla="*/ 4793673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109" h="5163127">
                    <a:moveTo>
                      <a:pt x="0" y="0"/>
                    </a:moveTo>
                    <a:lnTo>
                      <a:pt x="434109" y="0"/>
                    </a:lnTo>
                    <a:cubicBezTo>
                      <a:pt x="427951" y="1597891"/>
                      <a:pt x="421794" y="3195782"/>
                      <a:pt x="415636" y="4793673"/>
                    </a:cubicBezTo>
                    <a:lnTo>
                      <a:pt x="0" y="5163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52A3"/>
              </a:solidFill>
              <a:ln>
                <a:solidFill>
                  <a:srgbClr val="4D52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1723969-4032-FA66-62D3-B6F79D0D54C3}"/>
                </a:ext>
              </a:extLst>
            </p:cNvPr>
            <p:cNvGrpSpPr/>
            <p:nvPr/>
          </p:nvGrpSpPr>
          <p:grpSpPr>
            <a:xfrm>
              <a:off x="0" y="6485659"/>
              <a:ext cx="9144000" cy="348006"/>
              <a:chOff x="0" y="6485659"/>
              <a:chExt cx="9144000" cy="34800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39D9B2A-C6B3-FD33-F248-77923902AF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6872" y="6556500"/>
                <a:ext cx="1288481" cy="277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C94ADAE-69C6-77E4-F8D1-417CE9E7B6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4824" y="6543675"/>
                <a:ext cx="1321123" cy="277165"/>
              </a:xfrm>
              <a:prstGeom prst="rect">
                <a:avLst/>
              </a:prstGeom>
            </p:spPr>
          </p:pic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C9C8700A-7C6A-39CB-52C6-C0B0EEE20B66}"/>
                  </a:ext>
                </a:extLst>
              </p:cNvPr>
              <p:cNvCxnSpPr/>
              <p:nvPr/>
            </p:nvCxnSpPr>
            <p:spPr>
              <a:xfrm>
                <a:off x="0" y="6485659"/>
                <a:ext cx="9144000" cy="0"/>
              </a:xfrm>
              <a:prstGeom prst="line">
                <a:avLst/>
              </a:prstGeom>
              <a:ln w="12700">
                <a:solidFill>
                  <a:srgbClr val="4D52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4D9BE72-DA9E-D201-6CF1-C31B915BD007}"/>
                  </a:ext>
                </a:extLst>
              </p:cNvPr>
              <p:cNvSpPr txBox="1"/>
              <p:nvPr/>
            </p:nvSpPr>
            <p:spPr>
              <a:xfrm>
                <a:off x="381051" y="6569306"/>
                <a:ext cx="8229600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This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study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was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funded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by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the</a:t>
                </a:r>
                <a:r>
                  <a:rPr lang="sr-Latn-R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Horizon Europe Twinning 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Project </a:t>
                </a:r>
                <a:r>
                  <a:rPr lang="sr-Latn-RS" sz="1000" i="1" dirty="0">
                    <a:solidFill>
                      <a:srgbClr val="222222"/>
                    </a:solidFill>
                    <a:latin typeface="Arial" panose="020B0604020202020204" pitchFamily="34" charset="0"/>
                  </a:rPr>
                  <a:t>STEPUPIORS - 101079217</a:t>
                </a:r>
                <a:endParaRPr lang="en-US" sz="1000" dirty="0"/>
              </a:p>
            </p:txBody>
          </p: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A1BE87B-661A-9803-BA6E-2C7799318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27" y="1781611"/>
            <a:ext cx="8798787" cy="429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19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362F2-ECF8-D37E-DD8D-86315FBE5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3760518-08FD-EE78-29E5-33712B1E4C16}"/>
              </a:ext>
            </a:extLst>
          </p:cNvPr>
          <p:cNvGraphicFramePr>
            <a:graphicFrameLocks noGrp="1"/>
          </p:cNvGraphicFramePr>
          <p:nvPr/>
        </p:nvGraphicFramePr>
        <p:xfrm>
          <a:off x="415637" y="938885"/>
          <a:ext cx="8514273" cy="4343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8514273">
                  <a:extLst>
                    <a:ext uri="{9D8B030D-6E8A-4147-A177-3AD203B41FA5}">
                      <a16:colId xmlns:a16="http://schemas.microsoft.com/office/drawing/2014/main" val="920797187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nl-NL" sz="2400" b="1" i="0" dirty="0">
                          <a:solidFill>
                            <a:schemeClr val="accent1"/>
                          </a:solidFill>
                          <a:latin typeface="+mn-lt"/>
                          <a:cs typeface="+mn-cs"/>
                        </a:rPr>
                        <a:t>2. </a:t>
                      </a:r>
                      <a:r>
                        <a:rPr lang="nl-NL" sz="2400" b="1" i="0" dirty="0" err="1">
                          <a:solidFill>
                            <a:schemeClr val="accent1"/>
                          </a:solidFill>
                          <a:latin typeface="+mn-lt"/>
                          <a:cs typeface="+mn-cs"/>
                        </a:rPr>
                        <a:t>Patient</a:t>
                      </a:r>
                      <a:r>
                        <a:rPr lang="nl-NL" sz="2400" b="1" i="0" dirty="0">
                          <a:solidFill>
                            <a:schemeClr val="accent1"/>
                          </a:solidFill>
                          <a:latin typeface="+mn-lt"/>
                          <a:cs typeface="+mn-cs"/>
                        </a:rPr>
                        <a:t> Level</a:t>
                      </a:r>
                      <a:endParaRPr lang="en-US" sz="2400" b="1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681653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CF533721-4320-A170-ADC8-4A94EF3CF89D}"/>
              </a:ext>
            </a:extLst>
          </p:cNvPr>
          <p:cNvGrpSpPr/>
          <p:nvPr/>
        </p:nvGrpSpPr>
        <p:grpSpPr>
          <a:xfrm>
            <a:off x="0" y="-2"/>
            <a:ext cx="9144000" cy="6833667"/>
            <a:chOff x="0" y="-2"/>
            <a:chExt cx="9144000" cy="683366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DDF4CEF-0F61-B13F-5826-D0BCEA31F628}"/>
                </a:ext>
              </a:extLst>
            </p:cNvPr>
            <p:cNvGrpSpPr/>
            <p:nvPr/>
          </p:nvGrpSpPr>
          <p:grpSpPr>
            <a:xfrm>
              <a:off x="0" y="-2"/>
              <a:ext cx="9144000" cy="1723598"/>
              <a:chOff x="0" y="-2"/>
              <a:chExt cx="9144000" cy="1723598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6365966-307E-EE13-680E-28F39E7C7D94}"/>
                  </a:ext>
                </a:extLst>
              </p:cNvPr>
              <p:cNvSpPr/>
              <p:nvPr/>
            </p:nvSpPr>
            <p:spPr>
              <a:xfrm>
                <a:off x="0" y="-2"/>
                <a:ext cx="9144000" cy="961507"/>
              </a:xfrm>
              <a:prstGeom prst="rect">
                <a:avLst/>
              </a:prstGeom>
              <a:solidFill>
                <a:srgbClr val="CE2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3" name="Rectangle 8">
                <a:extLst>
                  <a:ext uri="{FF2B5EF4-FFF2-40B4-BE49-F238E27FC236}">
                    <a16:creationId xmlns:a16="http://schemas.microsoft.com/office/drawing/2014/main" id="{90612405-DD96-BD42-2835-3F3511D6B42D}"/>
                  </a:ext>
                </a:extLst>
              </p:cNvPr>
              <p:cNvSpPr/>
              <p:nvPr/>
            </p:nvSpPr>
            <p:spPr>
              <a:xfrm>
                <a:off x="184728" y="0"/>
                <a:ext cx="230909" cy="1723596"/>
              </a:xfrm>
              <a:custGeom>
                <a:avLst/>
                <a:gdLst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34109 w 434109"/>
                  <a:gd name="connsiteY2" fmla="*/ 5163127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24872 w 434109"/>
                  <a:gd name="connsiteY2" fmla="*/ 4747491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15636 w 434109"/>
                  <a:gd name="connsiteY2" fmla="*/ 4793673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109" h="5163127">
                    <a:moveTo>
                      <a:pt x="0" y="0"/>
                    </a:moveTo>
                    <a:lnTo>
                      <a:pt x="434109" y="0"/>
                    </a:lnTo>
                    <a:cubicBezTo>
                      <a:pt x="427951" y="1597891"/>
                      <a:pt x="421794" y="3195782"/>
                      <a:pt x="415636" y="4793673"/>
                    </a:cubicBezTo>
                    <a:lnTo>
                      <a:pt x="0" y="5163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52A3"/>
              </a:solidFill>
              <a:ln>
                <a:solidFill>
                  <a:srgbClr val="4D52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C420619-A378-E474-5D99-28D11E0523E8}"/>
                </a:ext>
              </a:extLst>
            </p:cNvPr>
            <p:cNvGrpSpPr/>
            <p:nvPr/>
          </p:nvGrpSpPr>
          <p:grpSpPr>
            <a:xfrm>
              <a:off x="0" y="6485659"/>
              <a:ext cx="9144000" cy="348006"/>
              <a:chOff x="0" y="6485659"/>
              <a:chExt cx="9144000" cy="34800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65082B9-6E18-FE2A-8D53-0A53210DB4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6872" y="6556500"/>
                <a:ext cx="1288481" cy="277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DB13819-B833-44A3-BA98-B08F719004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4824" y="6543675"/>
                <a:ext cx="1321123" cy="277165"/>
              </a:xfrm>
              <a:prstGeom prst="rect">
                <a:avLst/>
              </a:prstGeom>
            </p:spPr>
          </p:pic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7B34F977-7519-1AD2-6874-BF4AC3CD9B93}"/>
                  </a:ext>
                </a:extLst>
              </p:cNvPr>
              <p:cNvCxnSpPr/>
              <p:nvPr/>
            </p:nvCxnSpPr>
            <p:spPr>
              <a:xfrm>
                <a:off x="0" y="6485659"/>
                <a:ext cx="9144000" cy="0"/>
              </a:xfrm>
              <a:prstGeom prst="line">
                <a:avLst/>
              </a:prstGeom>
              <a:ln w="12700">
                <a:solidFill>
                  <a:srgbClr val="4D52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847A47-4572-30AA-BB7D-5E96B0AD3875}"/>
                  </a:ext>
                </a:extLst>
              </p:cNvPr>
              <p:cNvSpPr txBox="1"/>
              <p:nvPr/>
            </p:nvSpPr>
            <p:spPr>
              <a:xfrm>
                <a:off x="381051" y="6569306"/>
                <a:ext cx="8229600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This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study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was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funded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by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the</a:t>
                </a:r>
                <a:r>
                  <a:rPr lang="sr-Latn-R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Horizon Europe Twinning 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Project </a:t>
                </a:r>
                <a:r>
                  <a:rPr lang="sr-Latn-RS" sz="1000" i="1" dirty="0">
                    <a:solidFill>
                      <a:srgbClr val="222222"/>
                    </a:solidFill>
                    <a:latin typeface="Arial" panose="020B0604020202020204" pitchFamily="34" charset="0"/>
                  </a:rPr>
                  <a:t>STEPUPIORS - 101079217</a:t>
                </a:r>
                <a:endParaRPr lang="en-US" sz="1000" dirty="0"/>
              </a:p>
            </p:txBody>
          </p: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E602FAF-5340-97ED-744A-C1CCBF254D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27" y="1749227"/>
            <a:ext cx="8756357" cy="432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70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20CCE-DD40-766F-7561-447DDE32E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363C5-0182-1904-A0B4-CA72F8ABE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27" y="1781611"/>
            <a:ext cx="8862773" cy="4292325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802A4CE-0758-B627-CDE1-89966248E9CA}"/>
              </a:ext>
            </a:extLst>
          </p:cNvPr>
          <p:cNvGraphicFramePr>
            <a:graphicFrameLocks noGrp="1"/>
          </p:cNvGraphicFramePr>
          <p:nvPr/>
        </p:nvGraphicFramePr>
        <p:xfrm>
          <a:off x="415637" y="938885"/>
          <a:ext cx="8514273" cy="4343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8514273">
                  <a:extLst>
                    <a:ext uri="{9D8B030D-6E8A-4147-A177-3AD203B41FA5}">
                      <a16:colId xmlns:a16="http://schemas.microsoft.com/office/drawing/2014/main" val="920797187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nl-NL" sz="2400" b="1" i="0" dirty="0">
                          <a:solidFill>
                            <a:schemeClr val="accent1"/>
                          </a:solidFill>
                          <a:latin typeface="+mn-lt"/>
                          <a:cs typeface="+mn-cs"/>
                        </a:rPr>
                        <a:t>2. </a:t>
                      </a:r>
                      <a:r>
                        <a:rPr lang="nl-NL" sz="2400" b="1" i="0" dirty="0" err="1">
                          <a:solidFill>
                            <a:schemeClr val="accent1"/>
                          </a:solidFill>
                          <a:latin typeface="+mn-lt"/>
                          <a:cs typeface="+mn-cs"/>
                        </a:rPr>
                        <a:t>Patient</a:t>
                      </a:r>
                      <a:r>
                        <a:rPr lang="nl-NL" sz="2400" b="1" i="0" dirty="0">
                          <a:solidFill>
                            <a:schemeClr val="accent1"/>
                          </a:solidFill>
                          <a:latin typeface="+mn-lt"/>
                          <a:cs typeface="+mn-cs"/>
                        </a:rPr>
                        <a:t> Level</a:t>
                      </a:r>
                      <a:endParaRPr lang="en-US" sz="2400" b="1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681653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FD5E97D-A193-F4B4-069C-4892FBD97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27" y="3354505"/>
            <a:ext cx="5472581" cy="15002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8C0840E-38DF-47A2-66D5-6232C0C1596E}"/>
              </a:ext>
            </a:extLst>
          </p:cNvPr>
          <p:cNvGrpSpPr/>
          <p:nvPr/>
        </p:nvGrpSpPr>
        <p:grpSpPr>
          <a:xfrm>
            <a:off x="0" y="-2"/>
            <a:ext cx="9144000" cy="6833667"/>
            <a:chOff x="0" y="-2"/>
            <a:chExt cx="9144000" cy="683366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5744B7F-5A64-80B5-5F06-046A381C55E1}"/>
                </a:ext>
              </a:extLst>
            </p:cNvPr>
            <p:cNvGrpSpPr/>
            <p:nvPr/>
          </p:nvGrpSpPr>
          <p:grpSpPr>
            <a:xfrm>
              <a:off x="0" y="-2"/>
              <a:ext cx="9144000" cy="1723598"/>
              <a:chOff x="0" y="-2"/>
              <a:chExt cx="9144000" cy="1723598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6564BD1-3684-7A3B-4509-0A9489EA8AEE}"/>
                  </a:ext>
                </a:extLst>
              </p:cNvPr>
              <p:cNvSpPr/>
              <p:nvPr/>
            </p:nvSpPr>
            <p:spPr>
              <a:xfrm>
                <a:off x="0" y="-2"/>
                <a:ext cx="9144000" cy="961507"/>
              </a:xfrm>
              <a:prstGeom prst="rect">
                <a:avLst/>
              </a:prstGeom>
              <a:solidFill>
                <a:srgbClr val="CE2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3" name="Rectangle 8">
                <a:extLst>
                  <a:ext uri="{FF2B5EF4-FFF2-40B4-BE49-F238E27FC236}">
                    <a16:creationId xmlns:a16="http://schemas.microsoft.com/office/drawing/2014/main" id="{BC0006EF-1D9D-2236-3AFB-D4F722444B49}"/>
                  </a:ext>
                </a:extLst>
              </p:cNvPr>
              <p:cNvSpPr/>
              <p:nvPr/>
            </p:nvSpPr>
            <p:spPr>
              <a:xfrm>
                <a:off x="184728" y="0"/>
                <a:ext cx="230909" cy="1723596"/>
              </a:xfrm>
              <a:custGeom>
                <a:avLst/>
                <a:gdLst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34109 w 434109"/>
                  <a:gd name="connsiteY2" fmla="*/ 5163127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24872 w 434109"/>
                  <a:gd name="connsiteY2" fmla="*/ 4747491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15636 w 434109"/>
                  <a:gd name="connsiteY2" fmla="*/ 4793673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109" h="5163127">
                    <a:moveTo>
                      <a:pt x="0" y="0"/>
                    </a:moveTo>
                    <a:lnTo>
                      <a:pt x="434109" y="0"/>
                    </a:lnTo>
                    <a:cubicBezTo>
                      <a:pt x="427951" y="1597891"/>
                      <a:pt x="421794" y="3195782"/>
                      <a:pt x="415636" y="4793673"/>
                    </a:cubicBezTo>
                    <a:lnTo>
                      <a:pt x="0" y="5163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52A3"/>
              </a:solidFill>
              <a:ln>
                <a:solidFill>
                  <a:srgbClr val="4D52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1F19658-D830-8524-60B5-F3CC2B51CED6}"/>
                </a:ext>
              </a:extLst>
            </p:cNvPr>
            <p:cNvGrpSpPr/>
            <p:nvPr/>
          </p:nvGrpSpPr>
          <p:grpSpPr>
            <a:xfrm>
              <a:off x="0" y="6485659"/>
              <a:ext cx="9144000" cy="348006"/>
              <a:chOff x="0" y="6485659"/>
              <a:chExt cx="9144000" cy="34800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3048624-25B3-2B3C-2148-2577F7302F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6872" y="6556500"/>
                <a:ext cx="1288481" cy="277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406A601-CB49-1EB7-3E2B-84DE65733F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4824" y="6543675"/>
                <a:ext cx="1321123" cy="277165"/>
              </a:xfrm>
              <a:prstGeom prst="rect">
                <a:avLst/>
              </a:prstGeom>
            </p:spPr>
          </p:pic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D0123E9D-E511-B605-AE79-C0CC8263476D}"/>
                  </a:ext>
                </a:extLst>
              </p:cNvPr>
              <p:cNvCxnSpPr/>
              <p:nvPr/>
            </p:nvCxnSpPr>
            <p:spPr>
              <a:xfrm>
                <a:off x="0" y="6485659"/>
                <a:ext cx="9144000" cy="0"/>
              </a:xfrm>
              <a:prstGeom prst="line">
                <a:avLst/>
              </a:prstGeom>
              <a:ln w="12700">
                <a:solidFill>
                  <a:srgbClr val="4D52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E2FB6A0-17DA-21A8-9033-9EA7A346C8D8}"/>
                  </a:ext>
                </a:extLst>
              </p:cNvPr>
              <p:cNvSpPr txBox="1"/>
              <p:nvPr/>
            </p:nvSpPr>
            <p:spPr>
              <a:xfrm>
                <a:off x="381051" y="6569306"/>
                <a:ext cx="8229600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This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study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was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funded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by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the</a:t>
                </a:r>
                <a:r>
                  <a:rPr lang="sr-Latn-R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Horizon Europe Twinning 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Project </a:t>
                </a:r>
                <a:r>
                  <a:rPr lang="sr-Latn-RS" sz="1000" i="1" dirty="0">
                    <a:solidFill>
                      <a:srgbClr val="222222"/>
                    </a:solidFill>
                    <a:latin typeface="Arial" panose="020B0604020202020204" pitchFamily="34" charset="0"/>
                  </a:rPr>
                  <a:t>STEPUPIORS - 101079217</a:t>
                </a:r>
                <a:endParaRPr lang="en-US" sz="1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7117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75"/>
          <p:cNvSpPr txBox="1"/>
          <p:nvPr/>
        </p:nvSpPr>
        <p:spPr>
          <a:xfrm>
            <a:off x="283598" y="6018711"/>
            <a:ext cx="59715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u="sng" dirty="0">
                <a:solidFill>
                  <a:schemeClr val="hlink"/>
                </a:solidFill>
                <a:hlinkClick r:id="rId3"/>
              </a:rPr>
              <a:t>Link</a:t>
            </a:r>
            <a:endParaRPr dirty="0"/>
          </a:p>
        </p:txBody>
      </p:sp>
      <p:cxnSp>
        <p:nvCxnSpPr>
          <p:cNvPr id="967" name="Google Shape;967;p75"/>
          <p:cNvCxnSpPr/>
          <p:nvPr/>
        </p:nvCxnSpPr>
        <p:spPr>
          <a:xfrm>
            <a:off x="3151675" y="2153175"/>
            <a:ext cx="462600" cy="39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8" name="Google Shape;968;p75"/>
          <p:cNvSpPr txBox="1"/>
          <p:nvPr/>
        </p:nvSpPr>
        <p:spPr>
          <a:xfrm>
            <a:off x="5442875" y="2139676"/>
            <a:ext cx="8604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/>
              <a:t>Minerva</a:t>
            </a:r>
            <a:endParaRPr/>
          </a:p>
        </p:txBody>
      </p:sp>
      <p:sp>
        <p:nvSpPr>
          <p:cNvPr id="969" name="Google Shape;969;p75"/>
          <p:cNvSpPr txBox="1"/>
          <p:nvPr/>
        </p:nvSpPr>
        <p:spPr>
          <a:xfrm>
            <a:off x="7727100" y="5610839"/>
            <a:ext cx="1577400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spcBef>
                <a:spcPts val="1200"/>
              </a:spcBef>
            </a:pPr>
            <a:r>
              <a:rPr lang="en" sz="1600" u="sng">
                <a:solidFill>
                  <a:schemeClr val="hlink"/>
                </a:solidFill>
                <a:hlinkClick r:id="rId4"/>
              </a:rPr>
              <a:t>cbioportal.org</a:t>
            </a:r>
            <a:endParaRPr sz="16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66EDA33-0E9F-ACB4-1690-625F9B09B187}"/>
              </a:ext>
            </a:extLst>
          </p:cNvPr>
          <p:cNvGrpSpPr/>
          <p:nvPr/>
        </p:nvGrpSpPr>
        <p:grpSpPr>
          <a:xfrm>
            <a:off x="0" y="-2"/>
            <a:ext cx="9144000" cy="6833667"/>
            <a:chOff x="0" y="-2"/>
            <a:chExt cx="9144000" cy="683366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5DE7AE-36BC-0524-487D-DE7549C0B7D8}"/>
                </a:ext>
              </a:extLst>
            </p:cNvPr>
            <p:cNvGrpSpPr/>
            <p:nvPr/>
          </p:nvGrpSpPr>
          <p:grpSpPr>
            <a:xfrm>
              <a:off x="0" y="-2"/>
              <a:ext cx="9144000" cy="1723598"/>
              <a:chOff x="0" y="-2"/>
              <a:chExt cx="9144000" cy="172359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6D8718D-2C99-EBCA-BC0F-306FE743C7E9}"/>
                  </a:ext>
                </a:extLst>
              </p:cNvPr>
              <p:cNvSpPr/>
              <p:nvPr/>
            </p:nvSpPr>
            <p:spPr>
              <a:xfrm>
                <a:off x="0" y="-2"/>
                <a:ext cx="9144000" cy="961507"/>
              </a:xfrm>
              <a:prstGeom prst="rect">
                <a:avLst/>
              </a:prstGeom>
              <a:solidFill>
                <a:srgbClr val="CE2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0" name="Rectangle 8">
                <a:extLst>
                  <a:ext uri="{FF2B5EF4-FFF2-40B4-BE49-F238E27FC236}">
                    <a16:creationId xmlns:a16="http://schemas.microsoft.com/office/drawing/2014/main" id="{36B4B248-8505-F9FA-0DF7-B0D4405BFD3A}"/>
                  </a:ext>
                </a:extLst>
              </p:cNvPr>
              <p:cNvSpPr/>
              <p:nvPr/>
            </p:nvSpPr>
            <p:spPr>
              <a:xfrm>
                <a:off x="184728" y="0"/>
                <a:ext cx="230909" cy="1723596"/>
              </a:xfrm>
              <a:custGeom>
                <a:avLst/>
                <a:gdLst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34109 w 434109"/>
                  <a:gd name="connsiteY2" fmla="*/ 5163127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24872 w 434109"/>
                  <a:gd name="connsiteY2" fmla="*/ 4747491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15636 w 434109"/>
                  <a:gd name="connsiteY2" fmla="*/ 4793673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109" h="5163127">
                    <a:moveTo>
                      <a:pt x="0" y="0"/>
                    </a:moveTo>
                    <a:lnTo>
                      <a:pt x="434109" y="0"/>
                    </a:lnTo>
                    <a:cubicBezTo>
                      <a:pt x="427951" y="1597891"/>
                      <a:pt x="421794" y="3195782"/>
                      <a:pt x="415636" y="4793673"/>
                    </a:cubicBezTo>
                    <a:lnTo>
                      <a:pt x="0" y="5163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52A3"/>
              </a:solidFill>
              <a:ln>
                <a:solidFill>
                  <a:srgbClr val="4D52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87F4561-2F51-8439-908A-2789ED9FC1FD}"/>
                </a:ext>
              </a:extLst>
            </p:cNvPr>
            <p:cNvGrpSpPr/>
            <p:nvPr/>
          </p:nvGrpSpPr>
          <p:grpSpPr>
            <a:xfrm>
              <a:off x="0" y="6485659"/>
              <a:ext cx="9144000" cy="348006"/>
              <a:chOff x="0" y="6485659"/>
              <a:chExt cx="9144000" cy="34800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EF2919B5-9376-A0B9-DB48-C4FE2D5167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6872" y="6556500"/>
                <a:ext cx="1288481" cy="277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724FD477-2F24-B4D7-5825-DE6C1A2E76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4824" y="6543675"/>
                <a:ext cx="1321123" cy="277165"/>
              </a:xfrm>
              <a:prstGeom prst="rect">
                <a:avLst/>
              </a:prstGeom>
            </p:spPr>
          </p:pic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EBD5CC50-F16B-E92F-54C4-8C1306629179}"/>
                  </a:ext>
                </a:extLst>
              </p:cNvPr>
              <p:cNvCxnSpPr/>
              <p:nvPr/>
            </p:nvCxnSpPr>
            <p:spPr>
              <a:xfrm>
                <a:off x="0" y="6485659"/>
                <a:ext cx="9144000" cy="0"/>
              </a:xfrm>
              <a:prstGeom prst="line">
                <a:avLst/>
              </a:prstGeom>
              <a:ln w="12700">
                <a:solidFill>
                  <a:srgbClr val="4D52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BC563E2-C189-9639-2AEC-0898B99C6509}"/>
                  </a:ext>
                </a:extLst>
              </p:cNvPr>
              <p:cNvSpPr txBox="1"/>
              <p:nvPr/>
            </p:nvSpPr>
            <p:spPr>
              <a:xfrm>
                <a:off x="381051" y="6569306"/>
                <a:ext cx="8229600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This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study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was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funded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by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the</a:t>
                </a:r>
                <a:r>
                  <a:rPr lang="sr-Latn-R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Horizon Europe Twinning 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Project </a:t>
                </a:r>
                <a:r>
                  <a:rPr lang="sr-Latn-RS" sz="1000" i="1" dirty="0">
                    <a:solidFill>
                      <a:srgbClr val="222222"/>
                    </a:solidFill>
                    <a:latin typeface="Arial" panose="020B0604020202020204" pitchFamily="34" charset="0"/>
                  </a:rPr>
                  <a:t>STEPUPIORS - 101079217</a:t>
                </a:r>
                <a:endParaRPr lang="en-US" sz="1000" dirty="0"/>
              </a:p>
            </p:txBody>
          </p:sp>
        </p:grpSp>
      </p:grpSp>
      <p:pic>
        <p:nvPicPr>
          <p:cNvPr id="965" name="Google Shape;965;p7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4728" y="1758226"/>
            <a:ext cx="8686798" cy="4231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7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33536" y="974311"/>
            <a:ext cx="2210463" cy="744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7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08999" y="1974010"/>
            <a:ext cx="5701652" cy="32294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250E119-FC77-6E0A-F875-046BD5102E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24972"/>
              </p:ext>
            </p:extLst>
          </p:nvPr>
        </p:nvGraphicFramePr>
        <p:xfrm>
          <a:off x="415637" y="938885"/>
          <a:ext cx="8514273" cy="4343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8514273">
                  <a:extLst>
                    <a:ext uri="{9D8B030D-6E8A-4147-A177-3AD203B41FA5}">
                      <a16:colId xmlns:a16="http://schemas.microsoft.com/office/drawing/2014/main" val="920797187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nl-NL" sz="2400" b="1" i="0" dirty="0">
                          <a:solidFill>
                            <a:schemeClr val="accent1"/>
                          </a:solidFill>
                          <a:latin typeface="+mn-lt"/>
                          <a:cs typeface="+mn-cs"/>
                        </a:rPr>
                        <a:t>2. </a:t>
                      </a:r>
                      <a:r>
                        <a:rPr lang="nl-NL" sz="2400" b="1" i="0" dirty="0" err="1">
                          <a:solidFill>
                            <a:schemeClr val="accent1"/>
                          </a:solidFill>
                          <a:latin typeface="+mn-lt"/>
                          <a:cs typeface="+mn-cs"/>
                        </a:rPr>
                        <a:t>Patient</a:t>
                      </a:r>
                      <a:r>
                        <a:rPr lang="nl-NL" sz="2400" b="1" i="0" dirty="0">
                          <a:solidFill>
                            <a:schemeClr val="accent1"/>
                          </a:solidFill>
                          <a:latin typeface="+mn-lt"/>
                          <a:cs typeface="+mn-cs"/>
                        </a:rPr>
                        <a:t> Level – link </a:t>
                      </a:r>
                      <a:r>
                        <a:rPr lang="nl-NL" sz="2400" b="1" i="0" dirty="0" err="1">
                          <a:solidFill>
                            <a:schemeClr val="accent1"/>
                          </a:solidFill>
                          <a:latin typeface="+mn-lt"/>
                          <a:cs typeface="+mn-cs"/>
                        </a:rPr>
                        <a:t>to</a:t>
                      </a:r>
                      <a:r>
                        <a:rPr lang="nl-NL" sz="2400" b="1" i="0" dirty="0">
                          <a:solidFill>
                            <a:schemeClr val="accent1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nl-NL" sz="2400" b="1" i="0" dirty="0" err="1">
                          <a:solidFill>
                            <a:schemeClr val="accent1"/>
                          </a:solidFill>
                          <a:latin typeface="+mn-lt"/>
                          <a:cs typeface="+mn-cs"/>
                        </a:rPr>
                        <a:t>other</a:t>
                      </a:r>
                      <a:r>
                        <a:rPr lang="nl-NL" sz="2400" b="1" i="0" dirty="0">
                          <a:solidFill>
                            <a:schemeClr val="accent1"/>
                          </a:solidFill>
                          <a:latin typeface="+mn-lt"/>
                          <a:cs typeface="+mn-cs"/>
                        </a:rPr>
                        <a:t> sources</a:t>
                      </a:r>
                      <a:endParaRPr lang="en-US" sz="2400" b="1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68165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Explore and select what is needed for experimentation &amp; Model Development"/>
          <p:cNvSpPr txBox="1"/>
          <p:nvPr/>
        </p:nvSpPr>
        <p:spPr>
          <a:xfrm>
            <a:off x="1754773" y="1136666"/>
            <a:ext cx="38537" cy="658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>
            <a:spAutoFit/>
          </a:bodyPr>
          <a:lstStyle>
            <a:lvl1pPr defTabSz="457200">
              <a:lnSpc>
                <a:spcPts val="6000"/>
              </a:lnSpc>
              <a:spcBef>
                <a:spcPts val="1300"/>
              </a:spcBef>
              <a:defRPr sz="3400">
                <a:solidFill>
                  <a:srgbClr val="404040"/>
                </a:solidFill>
                <a:latin typeface="+mn-lt"/>
                <a:ea typeface="+mn-ea"/>
                <a:cs typeface="+mn-cs"/>
                <a:sym typeface="Canela Bold"/>
              </a:defRPr>
            </a:lvl1pPr>
          </a:lstStyle>
          <a:p>
            <a:endParaRPr sz="1275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0085A5-259F-47EB-B780-1B9801434544}"/>
              </a:ext>
            </a:extLst>
          </p:cNvPr>
          <p:cNvSpPr txBox="1"/>
          <p:nvPr/>
        </p:nvSpPr>
        <p:spPr>
          <a:xfrm>
            <a:off x="1151357" y="6143907"/>
            <a:ext cx="4346765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25" dirty="0" err="1"/>
              <a:t>SlideScore</a:t>
            </a:r>
            <a:r>
              <a:rPr lang="en-GB" sz="825" dirty="0"/>
              <a:t> (and other tools like DSA, </a:t>
            </a:r>
            <a:r>
              <a:rPr lang="en-GB" sz="825" dirty="0" err="1"/>
              <a:t>Xopat</a:t>
            </a:r>
            <a:r>
              <a:rPr lang="en-GB" sz="825" dirty="0"/>
              <a:t>): connection already possible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E1E48B7-C356-BD7A-1D48-E939668BB000}"/>
              </a:ext>
            </a:extLst>
          </p:cNvPr>
          <p:cNvGrpSpPr/>
          <p:nvPr/>
        </p:nvGrpSpPr>
        <p:grpSpPr>
          <a:xfrm>
            <a:off x="0" y="-2"/>
            <a:ext cx="9144000" cy="6833667"/>
            <a:chOff x="0" y="-2"/>
            <a:chExt cx="9144000" cy="68336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E60D9AB-F40C-B598-DBA3-BD6D4FFCDDE9}"/>
                </a:ext>
              </a:extLst>
            </p:cNvPr>
            <p:cNvGrpSpPr/>
            <p:nvPr/>
          </p:nvGrpSpPr>
          <p:grpSpPr>
            <a:xfrm>
              <a:off x="0" y="-2"/>
              <a:ext cx="9144000" cy="1723598"/>
              <a:chOff x="0" y="-2"/>
              <a:chExt cx="9144000" cy="1723598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EF91040-7BD3-4157-DDAC-424D5E28931E}"/>
                  </a:ext>
                </a:extLst>
              </p:cNvPr>
              <p:cNvSpPr/>
              <p:nvPr/>
            </p:nvSpPr>
            <p:spPr>
              <a:xfrm>
                <a:off x="0" y="-2"/>
                <a:ext cx="9144000" cy="961507"/>
              </a:xfrm>
              <a:prstGeom prst="rect">
                <a:avLst/>
              </a:prstGeom>
              <a:solidFill>
                <a:srgbClr val="CE2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4" name="Rectangle 8">
                <a:extLst>
                  <a:ext uri="{FF2B5EF4-FFF2-40B4-BE49-F238E27FC236}">
                    <a16:creationId xmlns:a16="http://schemas.microsoft.com/office/drawing/2014/main" id="{E5314867-79AC-E853-87BC-F13F4DCBE082}"/>
                  </a:ext>
                </a:extLst>
              </p:cNvPr>
              <p:cNvSpPr/>
              <p:nvPr/>
            </p:nvSpPr>
            <p:spPr>
              <a:xfrm>
                <a:off x="184728" y="0"/>
                <a:ext cx="230909" cy="1723596"/>
              </a:xfrm>
              <a:custGeom>
                <a:avLst/>
                <a:gdLst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34109 w 434109"/>
                  <a:gd name="connsiteY2" fmla="*/ 5163127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24872 w 434109"/>
                  <a:gd name="connsiteY2" fmla="*/ 4747491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15636 w 434109"/>
                  <a:gd name="connsiteY2" fmla="*/ 4793673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109" h="5163127">
                    <a:moveTo>
                      <a:pt x="0" y="0"/>
                    </a:moveTo>
                    <a:lnTo>
                      <a:pt x="434109" y="0"/>
                    </a:lnTo>
                    <a:cubicBezTo>
                      <a:pt x="427951" y="1597891"/>
                      <a:pt x="421794" y="3195782"/>
                      <a:pt x="415636" y="4793673"/>
                    </a:cubicBezTo>
                    <a:lnTo>
                      <a:pt x="0" y="5163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52A3"/>
              </a:solidFill>
              <a:ln>
                <a:solidFill>
                  <a:srgbClr val="4D52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E142BD8-C36D-C989-A25D-7749147E7713}"/>
                </a:ext>
              </a:extLst>
            </p:cNvPr>
            <p:cNvGrpSpPr/>
            <p:nvPr/>
          </p:nvGrpSpPr>
          <p:grpSpPr>
            <a:xfrm>
              <a:off x="0" y="6485659"/>
              <a:ext cx="9144000" cy="348006"/>
              <a:chOff x="0" y="6485659"/>
              <a:chExt cx="9144000" cy="34800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D0C8DAC-C91A-7BA6-83CE-FD1A4B43D1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6872" y="6556500"/>
                <a:ext cx="1288481" cy="277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52E96EE-418B-DCB2-FEE1-17CC71AD95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4824" y="6543675"/>
                <a:ext cx="1321123" cy="277165"/>
              </a:xfrm>
              <a:prstGeom prst="rect">
                <a:avLst/>
              </a:prstGeom>
            </p:spPr>
          </p:pic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9E27EC3-8182-66DA-89A2-D4987EF147D9}"/>
                  </a:ext>
                </a:extLst>
              </p:cNvPr>
              <p:cNvCxnSpPr/>
              <p:nvPr/>
            </p:nvCxnSpPr>
            <p:spPr>
              <a:xfrm>
                <a:off x="0" y="6485659"/>
                <a:ext cx="9144000" cy="0"/>
              </a:xfrm>
              <a:prstGeom prst="line">
                <a:avLst/>
              </a:prstGeom>
              <a:ln w="12700">
                <a:solidFill>
                  <a:srgbClr val="4D52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BFB1155-93BC-B6DA-9CEE-365C53CE6A27}"/>
                  </a:ext>
                </a:extLst>
              </p:cNvPr>
              <p:cNvSpPr txBox="1"/>
              <p:nvPr/>
            </p:nvSpPr>
            <p:spPr>
              <a:xfrm>
                <a:off x="381051" y="6569306"/>
                <a:ext cx="8229600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This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study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was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funded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by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the</a:t>
                </a:r>
                <a:r>
                  <a:rPr lang="sr-Latn-R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Horizon Europe Twinning 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Project </a:t>
                </a:r>
                <a:r>
                  <a:rPr lang="sr-Latn-RS" sz="1000" i="1" dirty="0">
                    <a:solidFill>
                      <a:srgbClr val="222222"/>
                    </a:solidFill>
                    <a:latin typeface="Arial" panose="020B0604020202020204" pitchFamily="34" charset="0"/>
                  </a:rPr>
                  <a:t>STEPUPIORS - 101079217</a:t>
                </a:r>
                <a:endParaRPr lang="en-US" sz="1000" dirty="0"/>
              </a:p>
            </p:txBody>
          </p:sp>
        </p:grpSp>
      </p:grp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885F5A89-6ACA-1DC9-B11A-4E2017E308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274779"/>
              </p:ext>
            </p:extLst>
          </p:nvPr>
        </p:nvGraphicFramePr>
        <p:xfrm>
          <a:off x="415637" y="938885"/>
          <a:ext cx="8514273" cy="4343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8514273">
                  <a:extLst>
                    <a:ext uri="{9D8B030D-6E8A-4147-A177-3AD203B41FA5}">
                      <a16:colId xmlns:a16="http://schemas.microsoft.com/office/drawing/2014/main" val="920797187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nl-NL" sz="2400" b="1" i="0" dirty="0">
                          <a:solidFill>
                            <a:schemeClr val="accent1"/>
                          </a:solidFill>
                          <a:latin typeface="+mn-lt"/>
                          <a:cs typeface="+mn-cs"/>
                        </a:rPr>
                        <a:t>2. </a:t>
                      </a:r>
                      <a:r>
                        <a:rPr lang="nl-NL" sz="2400" b="1" i="0" dirty="0" err="1">
                          <a:solidFill>
                            <a:schemeClr val="accent1"/>
                          </a:solidFill>
                          <a:latin typeface="+mn-lt"/>
                          <a:cs typeface="+mn-cs"/>
                        </a:rPr>
                        <a:t>Patient</a:t>
                      </a:r>
                      <a:r>
                        <a:rPr lang="nl-NL" sz="2400" b="1" i="0" dirty="0">
                          <a:solidFill>
                            <a:schemeClr val="accent1"/>
                          </a:solidFill>
                          <a:latin typeface="+mn-lt"/>
                          <a:cs typeface="+mn-cs"/>
                        </a:rPr>
                        <a:t> Level – link </a:t>
                      </a:r>
                      <a:r>
                        <a:rPr lang="nl-NL" sz="2400" b="1" i="0" dirty="0" err="1">
                          <a:solidFill>
                            <a:schemeClr val="accent1"/>
                          </a:solidFill>
                          <a:latin typeface="+mn-lt"/>
                          <a:cs typeface="+mn-cs"/>
                        </a:rPr>
                        <a:t>to</a:t>
                      </a:r>
                      <a:r>
                        <a:rPr lang="nl-NL" sz="2400" b="1" i="0" dirty="0">
                          <a:solidFill>
                            <a:schemeClr val="accent1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nl-NL" sz="2400" b="1" i="0" dirty="0" err="1">
                          <a:solidFill>
                            <a:schemeClr val="accent1"/>
                          </a:solidFill>
                          <a:latin typeface="+mn-lt"/>
                          <a:cs typeface="+mn-cs"/>
                        </a:rPr>
                        <a:t>other</a:t>
                      </a:r>
                      <a:r>
                        <a:rPr lang="nl-NL" sz="2400" b="1" i="0" dirty="0">
                          <a:solidFill>
                            <a:schemeClr val="accent1"/>
                          </a:solidFill>
                          <a:latin typeface="+mn-lt"/>
                          <a:cs typeface="+mn-cs"/>
                        </a:rPr>
                        <a:t> sources</a:t>
                      </a:r>
                      <a:endParaRPr lang="en-US" sz="2400" b="1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681653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8BFC6B6E-55DC-7CBE-A2B0-8320CD3B2C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28" y="1749227"/>
            <a:ext cx="7651771" cy="4304387"/>
          </a:xfrm>
          <a:prstGeom prst="rect">
            <a:avLst/>
          </a:prstGeom>
        </p:spPr>
      </p:pic>
      <p:pic>
        <p:nvPicPr>
          <p:cNvPr id="207" name="Screenshot 2020-07-07 at 01.10.12.png" descr="Screenshot 2020-07-07 at 01.10.12.png"/>
          <p:cNvPicPr>
            <a:picLocks noChangeAspect="1"/>
          </p:cNvPicPr>
          <p:nvPr/>
        </p:nvPicPr>
        <p:blipFill>
          <a:blip r:embed="rId6"/>
          <a:srcRect t="25614" r="76790"/>
          <a:stretch>
            <a:fillRect/>
          </a:stretch>
        </p:blipFill>
        <p:spPr>
          <a:xfrm>
            <a:off x="212973" y="3823845"/>
            <a:ext cx="1094528" cy="2445791"/>
          </a:xfrm>
          <a:prstGeom prst="rect">
            <a:avLst/>
          </a:prstGeom>
          <a:ln w="15875">
            <a:solidFill>
              <a:schemeClr val="accent1"/>
            </a:solidFill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475995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341099"/>
              </p:ext>
            </p:extLst>
          </p:nvPr>
        </p:nvGraphicFramePr>
        <p:xfrm>
          <a:off x="412668" y="959264"/>
          <a:ext cx="8315941" cy="4343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8315941">
                  <a:extLst>
                    <a:ext uri="{9D8B030D-6E8A-4147-A177-3AD203B41FA5}">
                      <a16:colId xmlns:a16="http://schemas.microsoft.com/office/drawing/2014/main" val="920797187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nl-NL" sz="2400" b="1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Cancer Data</a:t>
                      </a:r>
                      <a:endParaRPr lang="en-US" sz="2400" b="1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681653"/>
                  </a:ext>
                </a:extLst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2465041" y="3138241"/>
            <a:ext cx="5846813" cy="1165860"/>
            <a:chOff x="2797278" y="3072029"/>
            <a:chExt cx="7795751" cy="15544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4585" y="3072029"/>
              <a:ext cx="3358444" cy="155448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7278" y="3072029"/>
              <a:ext cx="2136610" cy="1554480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B59D5340-E749-8DD4-7C8A-A1E58BE8DFAF}"/>
              </a:ext>
            </a:extLst>
          </p:cNvPr>
          <p:cNvSpPr/>
          <p:nvPr/>
        </p:nvSpPr>
        <p:spPr>
          <a:xfrm rot="5400000">
            <a:off x="4740477" y="2727927"/>
            <a:ext cx="271007" cy="40179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350" dirty="0">
                <a:solidFill>
                  <a:schemeClr val="accent1">
                    <a:lumMod val="75000"/>
                  </a:schemeClr>
                </a:solidFill>
              </a:rPr>
              <a:t>Integration, Analysis &amp; </a:t>
            </a:r>
            <a:r>
              <a:rPr lang="en-US" sz="1350" dirty="0" err="1">
                <a:solidFill>
                  <a:schemeClr val="accent1">
                    <a:lumMod val="75000"/>
                  </a:schemeClr>
                </a:solidFill>
              </a:rPr>
              <a:t>Visualisation</a:t>
            </a:r>
            <a:endParaRPr lang="en-US" sz="135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7BAED697-2B6D-4F8F-DF1A-63585132F228}"/>
              </a:ext>
            </a:extLst>
          </p:cNvPr>
          <p:cNvSpPr/>
          <p:nvPr/>
        </p:nvSpPr>
        <p:spPr>
          <a:xfrm rot="16200000">
            <a:off x="4748495" y="368455"/>
            <a:ext cx="238770" cy="7824743"/>
          </a:xfrm>
          <a:prstGeom prst="leftBrace">
            <a:avLst>
              <a:gd name="adj1" fmla="val 150029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F3E4BD-524E-98CD-89C6-B62B40DCA874}"/>
              </a:ext>
            </a:extLst>
          </p:cNvPr>
          <p:cNvSpPr/>
          <p:nvPr/>
        </p:nvSpPr>
        <p:spPr>
          <a:xfrm>
            <a:off x="9008" y="1700519"/>
            <a:ext cx="674992" cy="13278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350" dirty="0">
                <a:solidFill>
                  <a:schemeClr val="accent1">
                    <a:lumMod val="75000"/>
                  </a:schemeClr>
                </a:solidFill>
              </a:rPr>
              <a:t>Data Capturing Platforms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1D8825FC-AABC-6133-2E95-F5FB37C8DE15}"/>
              </a:ext>
            </a:extLst>
          </p:cNvPr>
          <p:cNvSpPr/>
          <p:nvPr/>
        </p:nvSpPr>
        <p:spPr>
          <a:xfrm>
            <a:off x="682564" y="1700518"/>
            <a:ext cx="238770" cy="1371600"/>
          </a:xfrm>
          <a:prstGeom prst="leftBrac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2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56583A5-F367-A3B3-6FD7-B965DC10DBA3}"/>
              </a:ext>
            </a:extLst>
          </p:cNvPr>
          <p:cNvGrpSpPr/>
          <p:nvPr/>
        </p:nvGrpSpPr>
        <p:grpSpPr>
          <a:xfrm>
            <a:off x="0" y="-2"/>
            <a:ext cx="9144000" cy="6833667"/>
            <a:chOff x="0" y="-2"/>
            <a:chExt cx="9144000" cy="6833667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2C43C25-4CAC-8518-9F61-18AFD580E9C1}"/>
                </a:ext>
              </a:extLst>
            </p:cNvPr>
            <p:cNvGrpSpPr/>
            <p:nvPr/>
          </p:nvGrpSpPr>
          <p:grpSpPr>
            <a:xfrm>
              <a:off x="0" y="-2"/>
              <a:ext cx="9144000" cy="1723598"/>
              <a:chOff x="0" y="-2"/>
              <a:chExt cx="9144000" cy="1723598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72BEB00F-09CC-3FFF-9AF0-40BF9D97619F}"/>
                  </a:ext>
                </a:extLst>
              </p:cNvPr>
              <p:cNvSpPr/>
              <p:nvPr/>
            </p:nvSpPr>
            <p:spPr>
              <a:xfrm>
                <a:off x="0" y="-2"/>
                <a:ext cx="9144000" cy="961507"/>
              </a:xfrm>
              <a:prstGeom prst="rect">
                <a:avLst/>
              </a:prstGeom>
              <a:solidFill>
                <a:srgbClr val="CE2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49" name="Rectangle 8">
                <a:extLst>
                  <a:ext uri="{FF2B5EF4-FFF2-40B4-BE49-F238E27FC236}">
                    <a16:creationId xmlns:a16="http://schemas.microsoft.com/office/drawing/2014/main" id="{DDA73AD3-6CCF-416A-EE8D-A32C63E5D13D}"/>
                  </a:ext>
                </a:extLst>
              </p:cNvPr>
              <p:cNvSpPr/>
              <p:nvPr/>
            </p:nvSpPr>
            <p:spPr>
              <a:xfrm>
                <a:off x="184728" y="0"/>
                <a:ext cx="230909" cy="1723596"/>
              </a:xfrm>
              <a:custGeom>
                <a:avLst/>
                <a:gdLst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34109 w 434109"/>
                  <a:gd name="connsiteY2" fmla="*/ 5163127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24872 w 434109"/>
                  <a:gd name="connsiteY2" fmla="*/ 4747491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15636 w 434109"/>
                  <a:gd name="connsiteY2" fmla="*/ 4793673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109" h="5163127">
                    <a:moveTo>
                      <a:pt x="0" y="0"/>
                    </a:moveTo>
                    <a:lnTo>
                      <a:pt x="434109" y="0"/>
                    </a:lnTo>
                    <a:cubicBezTo>
                      <a:pt x="427951" y="1597891"/>
                      <a:pt x="421794" y="3195782"/>
                      <a:pt x="415636" y="4793673"/>
                    </a:cubicBezTo>
                    <a:lnTo>
                      <a:pt x="0" y="5163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52A3"/>
              </a:solidFill>
              <a:ln>
                <a:solidFill>
                  <a:srgbClr val="4D52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95C04D6-933D-C401-D20C-93D3A9E66A4F}"/>
                </a:ext>
              </a:extLst>
            </p:cNvPr>
            <p:cNvGrpSpPr/>
            <p:nvPr/>
          </p:nvGrpSpPr>
          <p:grpSpPr>
            <a:xfrm>
              <a:off x="0" y="6485659"/>
              <a:ext cx="9144000" cy="348006"/>
              <a:chOff x="0" y="6485659"/>
              <a:chExt cx="9144000" cy="348006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B9F074B6-F086-A13E-436D-E1BCA141A8D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86872" y="6556500"/>
                <a:ext cx="1288481" cy="277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804D5B48-BB15-962A-D4A9-C89EBF4288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4824" y="6543675"/>
                <a:ext cx="1321123" cy="277165"/>
              </a:xfrm>
              <a:prstGeom prst="rect">
                <a:avLst/>
              </a:prstGeom>
            </p:spPr>
          </p:pic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E14CD714-16C9-BA32-C394-2FF088AE81AE}"/>
                  </a:ext>
                </a:extLst>
              </p:cNvPr>
              <p:cNvCxnSpPr/>
              <p:nvPr/>
            </p:nvCxnSpPr>
            <p:spPr>
              <a:xfrm>
                <a:off x="0" y="6485659"/>
                <a:ext cx="9144000" cy="0"/>
              </a:xfrm>
              <a:prstGeom prst="line">
                <a:avLst/>
              </a:prstGeom>
              <a:ln w="12700">
                <a:solidFill>
                  <a:srgbClr val="4D52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BAE5257-29B6-2FA3-C34C-BAE82BB453C1}"/>
                  </a:ext>
                </a:extLst>
              </p:cNvPr>
              <p:cNvSpPr txBox="1"/>
              <p:nvPr/>
            </p:nvSpPr>
            <p:spPr>
              <a:xfrm>
                <a:off x="381051" y="6569306"/>
                <a:ext cx="8229600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This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study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was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funded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by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the</a:t>
                </a:r>
                <a:r>
                  <a:rPr lang="sr-Latn-R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Horizon Europe Twinning 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Project </a:t>
                </a:r>
                <a:r>
                  <a:rPr lang="sr-Latn-RS" sz="1000" i="1" dirty="0">
                    <a:solidFill>
                      <a:srgbClr val="222222"/>
                    </a:solidFill>
                    <a:latin typeface="Arial" panose="020B0604020202020204" pitchFamily="34" charset="0"/>
                  </a:rPr>
                  <a:t>STEPUPIORS - 101079217</a:t>
                </a:r>
                <a:endParaRPr lang="en-US" sz="1000" dirty="0"/>
              </a:p>
            </p:txBody>
          </p:sp>
        </p:grp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D692832A-B068-E3E1-43CB-CB9FBC45E331}"/>
              </a:ext>
            </a:extLst>
          </p:cNvPr>
          <p:cNvGrpSpPr/>
          <p:nvPr/>
        </p:nvGrpSpPr>
        <p:grpSpPr>
          <a:xfrm>
            <a:off x="955509" y="1751179"/>
            <a:ext cx="7824742" cy="1423382"/>
            <a:chOff x="955509" y="1751179"/>
            <a:chExt cx="7824742" cy="1423382"/>
          </a:xfrm>
        </p:grpSpPr>
        <p:pic>
          <p:nvPicPr>
            <p:cNvPr id="62" name="Graphic 61" descr="Test tubes with solid fill">
              <a:extLst>
                <a:ext uri="{FF2B5EF4-FFF2-40B4-BE49-F238E27FC236}">
                  <a16:creationId xmlns:a16="http://schemas.microsoft.com/office/drawing/2014/main" id="{9BBD8DD4-457C-A086-1B77-6D3CD985E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591839" y="2598466"/>
              <a:ext cx="576095" cy="576095"/>
            </a:xfrm>
            <a:prstGeom prst="rect">
              <a:avLst/>
            </a:prstGeom>
          </p:spPr>
        </p:pic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2947AF66-F627-F4E5-28D2-CA2C57C7F1B2}"/>
                </a:ext>
              </a:extLst>
            </p:cNvPr>
            <p:cNvSpPr/>
            <p:nvPr/>
          </p:nvSpPr>
          <p:spPr>
            <a:xfrm>
              <a:off x="2085483" y="1787981"/>
              <a:ext cx="1028700" cy="1371601"/>
            </a:xfrm>
            <a:prstGeom prst="rect">
              <a:avLst/>
            </a:prstGeom>
            <a:noFill/>
            <a:ln w="12700"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7E6C910-7055-6600-B4F7-5BFC9A5BD39D}"/>
                </a:ext>
              </a:extLst>
            </p:cNvPr>
            <p:cNvSpPr/>
            <p:nvPr/>
          </p:nvSpPr>
          <p:spPr>
            <a:xfrm>
              <a:off x="2085483" y="1788043"/>
              <a:ext cx="1024324" cy="48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100" dirty="0">
                  <a:solidFill>
                    <a:schemeClr val="tx2"/>
                  </a:solidFill>
                </a:rPr>
                <a:t>Clinical Characteristics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CD923F92-DA52-F9DB-2682-15A1AC751D88}"/>
                </a:ext>
              </a:extLst>
            </p:cNvPr>
            <p:cNvSpPr/>
            <p:nvPr/>
          </p:nvSpPr>
          <p:spPr>
            <a:xfrm>
              <a:off x="955509" y="1787982"/>
              <a:ext cx="1028700" cy="1371600"/>
            </a:xfrm>
            <a:prstGeom prst="rect">
              <a:avLst/>
            </a:prstGeom>
            <a:noFill/>
            <a:ln w="12700"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AA3D6D9-BF58-C33C-5925-DBB71198E8BE}"/>
                </a:ext>
              </a:extLst>
            </p:cNvPr>
            <p:cNvSpPr/>
            <p:nvPr/>
          </p:nvSpPr>
          <p:spPr>
            <a:xfrm>
              <a:off x="955509" y="1787981"/>
              <a:ext cx="1028700" cy="48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100" dirty="0">
                  <a:solidFill>
                    <a:schemeClr val="tx2"/>
                  </a:solidFill>
                </a:rPr>
                <a:t>Informed Consent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EEF06E5-6CC2-D42C-F8D5-47FB17CEB922}"/>
                </a:ext>
              </a:extLst>
            </p:cNvPr>
            <p:cNvSpPr/>
            <p:nvPr/>
          </p:nvSpPr>
          <p:spPr>
            <a:xfrm>
              <a:off x="4353530" y="1751179"/>
              <a:ext cx="1028700" cy="48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100" dirty="0" err="1">
                  <a:solidFill>
                    <a:schemeClr val="tx2"/>
                  </a:solidFill>
                </a:rPr>
                <a:t>Biosamples</a:t>
              </a:r>
              <a:r>
                <a:rPr lang="en-US" sz="1100" dirty="0">
                  <a:solidFill>
                    <a:schemeClr val="tx2"/>
                  </a:solidFill>
                </a:rPr>
                <a:t> &amp; Derivatives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CE2C9A0-E342-4AD9-1B67-9C0737A8091D}"/>
                </a:ext>
              </a:extLst>
            </p:cNvPr>
            <p:cNvSpPr/>
            <p:nvPr/>
          </p:nvSpPr>
          <p:spPr>
            <a:xfrm>
              <a:off x="5491605" y="1790972"/>
              <a:ext cx="1028700" cy="1371600"/>
            </a:xfrm>
            <a:prstGeom prst="rect">
              <a:avLst/>
            </a:prstGeom>
            <a:noFill/>
            <a:ln w="12700"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F0C7CFC-5A2F-525B-6355-D6EB6E8D4173}"/>
                </a:ext>
              </a:extLst>
            </p:cNvPr>
            <p:cNvSpPr/>
            <p:nvPr/>
          </p:nvSpPr>
          <p:spPr>
            <a:xfrm>
              <a:off x="4361631" y="1788348"/>
              <a:ext cx="1028700" cy="1371600"/>
            </a:xfrm>
            <a:prstGeom prst="rect">
              <a:avLst/>
            </a:prstGeom>
            <a:noFill/>
            <a:ln w="12700"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EA227511-1DC4-1CA7-5599-B2D121D98CB9}"/>
                </a:ext>
              </a:extLst>
            </p:cNvPr>
            <p:cNvSpPr/>
            <p:nvPr/>
          </p:nvSpPr>
          <p:spPr>
            <a:xfrm>
              <a:off x="5463675" y="1785248"/>
              <a:ext cx="1028700" cy="48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100" dirty="0">
                  <a:solidFill>
                    <a:schemeClr val="tx2"/>
                  </a:solidFill>
                </a:rPr>
                <a:t>Pathology</a:t>
              </a:r>
              <a:endParaRPr lang="en-US" sz="1200" dirty="0">
                <a:solidFill>
                  <a:schemeClr val="tx2"/>
                </a:solidFill>
              </a:endParaRPr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49879D07-3745-4F82-365A-D362655D9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16200000">
              <a:off x="5432442" y="2611242"/>
              <a:ext cx="600401" cy="332365"/>
            </a:xfrm>
            <a:prstGeom prst="rect">
              <a:avLst/>
            </a:prstGeom>
          </p:spPr>
        </p:pic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0320664-2E74-2D17-21B5-5E9CE65F3B4E}"/>
                </a:ext>
              </a:extLst>
            </p:cNvPr>
            <p:cNvSpPr/>
            <p:nvPr/>
          </p:nvSpPr>
          <p:spPr>
            <a:xfrm>
              <a:off x="7751551" y="1787981"/>
              <a:ext cx="1028700" cy="1371601"/>
            </a:xfrm>
            <a:prstGeom prst="rect">
              <a:avLst/>
            </a:prstGeom>
            <a:noFill/>
            <a:ln w="12700"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C20A644C-A360-62E6-2F04-BFBDF6EA5B20}"/>
                </a:ext>
              </a:extLst>
            </p:cNvPr>
            <p:cNvSpPr/>
            <p:nvPr/>
          </p:nvSpPr>
          <p:spPr>
            <a:xfrm>
              <a:off x="7751551" y="1787981"/>
              <a:ext cx="1028700" cy="48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PROMs </a:t>
              </a:r>
            </a:p>
            <a:p>
              <a:pPr algn="ctr"/>
              <a:r>
                <a:rPr lang="en-US" sz="825" dirty="0">
                  <a:solidFill>
                    <a:schemeClr val="tx2"/>
                  </a:solidFill>
                </a:rPr>
                <a:t>Patient Reported Outcome Measures</a:t>
              </a:r>
            </a:p>
          </p:txBody>
        </p:sp>
        <p:pic>
          <p:nvPicPr>
            <p:cNvPr id="74" name="Graphic 330" descr="Checklist RTL">
              <a:extLst>
                <a:ext uri="{FF2B5EF4-FFF2-40B4-BE49-F238E27FC236}">
                  <a16:creationId xmlns:a16="http://schemas.microsoft.com/office/drawing/2014/main" id="{3AFA8E2D-3B0E-93B7-9ECA-152B394EE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7803194" y="2234183"/>
              <a:ext cx="925415" cy="855758"/>
            </a:xfrm>
            <a:prstGeom prst="rect">
              <a:avLst/>
            </a:prstGeom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6FA2687-E697-21E4-DFD6-EF14E5895C39}"/>
                </a:ext>
              </a:extLst>
            </p:cNvPr>
            <p:cNvSpPr/>
            <p:nvPr/>
          </p:nvSpPr>
          <p:spPr>
            <a:xfrm>
              <a:off x="6621579" y="1787981"/>
              <a:ext cx="1028700" cy="48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Molecular Profiling</a:t>
              </a:r>
            </a:p>
          </p:txBody>
        </p:sp>
        <p:pic>
          <p:nvPicPr>
            <p:cNvPr id="76" name="Graphic 340" descr="DNA">
              <a:extLst>
                <a:ext uri="{FF2B5EF4-FFF2-40B4-BE49-F238E27FC236}">
                  <a16:creationId xmlns:a16="http://schemas.microsoft.com/office/drawing/2014/main" id="{3A73F17C-FE31-2845-3602-984BA662B9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6714984" y="2271248"/>
              <a:ext cx="841890" cy="802686"/>
            </a:xfrm>
            <a:prstGeom prst="rect">
              <a:avLst/>
            </a:prstGeom>
          </p:spPr>
        </p:pic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E404C686-F688-B8CD-56D8-A8C6536F3D29}"/>
                </a:ext>
              </a:extLst>
            </p:cNvPr>
            <p:cNvSpPr/>
            <p:nvPr/>
          </p:nvSpPr>
          <p:spPr>
            <a:xfrm>
              <a:off x="6621579" y="1791641"/>
              <a:ext cx="1028700" cy="1371601"/>
            </a:xfrm>
            <a:prstGeom prst="rect">
              <a:avLst/>
            </a:prstGeom>
            <a:noFill/>
            <a:ln w="12700"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B4295BE-32DB-E765-ECE8-ADFCF61AAE56}"/>
                </a:ext>
              </a:extLst>
            </p:cNvPr>
            <p:cNvSpPr/>
            <p:nvPr/>
          </p:nvSpPr>
          <p:spPr>
            <a:xfrm>
              <a:off x="3223557" y="1792663"/>
              <a:ext cx="1028700" cy="1371600"/>
            </a:xfrm>
            <a:prstGeom prst="rect">
              <a:avLst/>
            </a:prstGeom>
            <a:noFill/>
            <a:ln w="12700"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CF32E282-04E7-00CB-C81D-4BBC44ABB0A9}"/>
                </a:ext>
              </a:extLst>
            </p:cNvPr>
            <p:cNvSpPr/>
            <p:nvPr/>
          </p:nvSpPr>
          <p:spPr>
            <a:xfrm>
              <a:off x="3215457" y="1787981"/>
              <a:ext cx="1044900" cy="486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en-US" sz="1200" dirty="0">
                  <a:solidFill>
                    <a:schemeClr val="tx2"/>
                  </a:solidFill>
                </a:rPr>
                <a:t>Imaging</a:t>
              </a:r>
            </a:p>
          </p:txBody>
        </p:sp>
        <p:pic>
          <p:nvPicPr>
            <p:cNvPr id="81" name="Graphic 6">
              <a:extLst>
                <a:ext uri="{FF2B5EF4-FFF2-40B4-BE49-F238E27FC236}">
                  <a16:creationId xmlns:a16="http://schemas.microsoft.com/office/drawing/2014/main" id="{41D5B2B8-C733-B244-4D13-E743FD1BC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356821" y="2245340"/>
              <a:ext cx="701031" cy="701031"/>
            </a:xfrm>
            <a:prstGeom prst="rect">
              <a:avLst/>
            </a:prstGeom>
          </p:spPr>
        </p:pic>
        <p:pic>
          <p:nvPicPr>
            <p:cNvPr id="82" name="Graphic 81" descr="Users with solid fill">
              <a:extLst>
                <a:ext uri="{FF2B5EF4-FFF2-40B4-BE49-F238E27FC236}">
                  <a16:creationId xmlns:a16="http://schemas.microsoft.com/office/drawing/2014/main" id="{6F2DE531-7FD9-FD1D-AC50-98EC142F6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071513" y="2286477"/>
              <a:ext cx="782431" cy="782431"/>
            </a:xfrm>
            <a:prstGeom prst="rect">
              <a:avLst/>
            </a:prstGeom>
          </p:spPr>
        </p:pic>
        <p:pic>
          <p:nvPicPr>
            <p:cNvPr id="83" name="Graphic 82" descr="Barcode with solid fill">
              <a:extLst>
                <a:ext uri="{FF2B5EF4-FFF2-40B4-BE49-F238E27FC236}">
                  <a16:creationId xmlns:a16="http://schemas.microsoft.com/office/drawing/2014/main" id="{06E22F07-C35A-2DFE-2A3F-3D5E2286D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218821" y="2112570"/>
              <a:ext cx="447862" cy="447862"/>
            </a:xfrm>
            <a:prstGeom prst="rect">
              <a:avLst/>
            </a:prstGeom>
          </p:spPr>
        </p:pic>
        <p:pic>
          <p:nvPicPr>
            <p:cNvPr id="84" name="Graphic 83" descr="Hospital with solid fill">
              <a:extLst>
                <a:ext uri="{FF2B5EF4-FFF2-40B4-BE49-F238E27FC236}">
                  <a16:creationId xmlns:a16="http://schemas.microsoft.com/office/drawing/2014/main" id="{365E72A4-0370-08B0-5D05-3131D4827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 l="29688" r="32493"/>
            <a:stretch/>
          </p:blipFill>
          <p:spPr>
            <a:xfrm>
              <a:off x="2181332" y="2131422"/>
              <a:ext cx="376774" cy="996283"/>
            </a:xfrm>
            <a:prstGeom prst="rect">
              <a:avLst/>
            </a:prstGeom>
          </p:spPr>
        </p:pic>
        <p:pic>
          <p:nvPicPr>
            <p:cNvPr id="85" name="Graphic 84" descr="User with solid fill">
              <a:extLst>
                <a:ext uri="{FF2B5EF4-FFF2-40B4-BE49-F238E27FC236}">
                  <a16:creationId xmlns:a16="http://schemas.microsoft.com/office/drawing/2014/main" id="{152E22D2-2C82-8414-3E97-89E33BECD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2531081" y="2444482"/>
              <a:ext cx="517558" cy="517558"/>
            </a:xfrm>
            <a:prstGeom prst="rect">
              <a:avLst/>
            </a:prstGeom>
          </p:spPr>
        </p:pic>
        <p:pic>
          <p:nvPicPr>
            <p:cNvPr id="87" name="Graphic 86" descr="Microscope with solid fill">
              <a:extLst>
                <a:ext uri="{FF2B5EF4-FFF2-40B4-BE49-F238E27FC236}">
                  <a16:creationId xmlns:a16="http://schemas.microsoft.com/office/drawing/2014/main" id="{35D1908A-09C2-234D-7EDF-392905CB6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5781439" y="2191859"/>
              <a:ext cx="754512" cy="754512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8C15CB1-525D-F8C0-CCB2-F8CE0D0B899A}"/>
              </a:ext>
            </a:extLst>
          </p:cNvPr>
          <p:cNvPicPr>
            <a:picLocks noChangeAspect="1"/>
          </p:cNvPicPr>
          <p:nvPr/>
        </p:nvPicPr>
        <p:blipFill>
          <a:blip r:embed="rId26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0000" b="90526" l="4936" r="95494">
                        <a14:foregroundMark x1="4936" y1="66842" x2="8369" y2="62105"/>
                        <a14:foregroundMark x1="87124" y1="29211" x2="89270" y2="47895"/>
                        <a14:foregroundMark x1="92918" y1="31053" x2="92704" y2="42632"/>
                        <a14:foregroundMark x1="95064" y1="33158" x2="95494" y2="39474"/>
                        <a14:foregroundMark x1="60730" y1="90526" x2="69957" y2="894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2191859"/>
            <a:ext cx="536765" cy="4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502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B6BF8-0405-EDC1-5EB2-F4F3E3EB5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Explore and select what is needed for experimentation &amp; Model Development">
            <a:extLst>
              <a:ext uri="{FF2B5EF4-FFF2-40B4-BE49-F238E27FC236}">
                <a16:creationId xmlns:a16="http://schemas.microsoft.com/office/drawing/2014/main" id="{C63AA416-1CDF-D438-4E60-C77F856A28B1}"/>
              </a:ext>
            </a:extLst>
          </p:cNvPr>
          <p:cNvSpPr txBox="1"/>
          <p:nvPr/>
        </p:nvSpPr>
        <p:spPr>
          <a:xfrm>
            <a:off x="1754773" y="1136666"/>
            <a:ext cx="38537" cy="658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>
            <a:spAutoFit/>
          </a:bodyPr>
          <a:lstStyle>
            <a:lvl1pPr defTabSz="457200">
              <a:lnSpc>
                <a:spcPts val="6000"/>
              </a:lnSpc>
              <a:spcBef>
                <a:spcPts val="1300"/>
              </a:spcBef>
              <a:defRPr sz="3400">
                <a:solidFill>
                  <a:srgbClr val="404040"/>
                </a:solidFill>
                <a:latin typeface="+mn-lt"/>
                <a:ea typeface="+mn-ea"/>
                <a:cs typeface="+mn-cs"/>
                <a:sym typeface="Canela Bold"/>
              </a:defRPr>
            </a:lvl1pPr>
          </a:lstStyle>
          <a:p>
            <a:endParaRPr sz="1275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99B616-1CB1-F158-BA87-9AB59234699B}"/>
              </a:ext>
            </a:extLst>
          </p:cNvPr>
          <p:cNvSpPr txBox="1"/>
          <p:nvPr/>
        </p:nvSpPr>
        <p:spPr>
          <a:xfrm>
            <a:off x="-197371" y="6214748"/>
            <a:ext cx="3145448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25" dirty="0"/>
              <a:t>XNAT: connection already possible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910C0A-B0E4-86C2-1F22-DEBEEE2C11F7}"/>
              </a:ext>
            </a:extLst>
          </p:cNvPr>
          <p:cNvGrpSpPr/>
          <p:nvPr/>
        </p:nvGrpSpPr>
        <p:grpSpPr>
          <a:xfrm>
            <a:off x="0" y="-2"/>
            <a:ext cx="9144000" cy="6833667"/>
            <a:chOff x="0" y="-2"/>
            <a:chExt cx="9144000" cy="68336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68F93E6-A632-4BA9-260C-545902359D07}"/>
                </a:ext>
              </a:extLst>
            </p:cNvPr>
            <p:cNvGrpSpPr/>
            <p:nvPr/>
          </p:nvGrpSpPr>
          <p:grpSpPr>
            <a:xfrm>
              <a:off x="0" y="-2"/>
              <a:ext cx="9144000" cy="1723598"/>
              <a:chOff x="0" y="-2"/>
              <a:chExt cx="9144000" cy="1723598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27FEB82-F6BB-15DB-4E34-A4FC07823CBE}"/>
                  </a:ext>
                </a:extLst>
              </p:cNvPr>
              <p:cNvSpPr/>
              <p:nvPr/>
            </p:nvSpPr>
            <p:spPr>
              <a:xfrm>
                <a:off x="0" y="-2"/>
                <a:ext cx="9144000" cy="961507"/>
              </a:xfrm>
              <a:prstGeom prst="rect">
                <a:avLst/>
              </a:prstGeom>
              <a:solidFill>
                <a:srgbClr val="CE2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4" name="Rectangle 8">
                <a:extLst>
                  <a:ext uri="{FF2B5EF4-FFF2-40B4-BE49-F238E27FC236}">
                    <a16:creationId xmlns:a16="http://schemas.microsoft.com/office/drawing/2014/main" id="{5CDF41B1-9085-CEB6-EFE7-09424A3D3980}"/>
                  </a:ext>
                </a:extLst>
              </p:cNvPr>
              <p:cNvSpPr/>
              <p:nvPr/>
            </p:nvSpPr>
            <p:spPr>
              <a:xfrm>
                <a:off x="184728" y="0"/>
                <a:ext cx="230909" cy="1723596"/>
              </a:xfrm>
              <a:custGeom>
                <a:avLst/>
                <a:gdLst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34109 w 434109"/>
                  <a:gd name="connsiteY2" fmla="*/ 5163127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24872 w 434109"/>
                  <a:gd name="connsiteY2" fmla="*/ 4747491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15636 w 434109"/>
                  <a:gd name="connsiteY2" fmla="*/ 4793673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109" h="5163127">
                    <a:moveTo>
                      <a:pt x="0" y="0"/>
                    </a:moveTo>
                    <a:lnTo>
                      <a:pt x="434109" y="0"/>
                    </a:lnTo>
                    <a:cubicBezTo>
                      <a:pt x="427951" y="1597891"/>
                      <a:pt x="421794" y="3195782"/>
                      <a:pt x="415636" y="4793673"/>
                    </a:cubicBezTo>
                    <a:lnTo>
                      <a:pt x="0" y="5163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52A3"/>
              </a:solidFill>
              <a:ln>
                <a:solidFill>
                  <a:srgbClr val="4D52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8543719-F86F-F72D-DBE0-2582C2E04D58}"/>
                </a:ext>
              </a:extLst>
            </p:cNvPr>
            <p:cNvGrpSpPr/>
            <p:nvPr/>
          </p:nvGrpSpPr>
          <p:grpSpPr>
            <a:xfrm>
              <a:off x="0" y="6485659"/>
              <a:ext cx="9144000" cy="348006"/>
              <a:chOff x="0" y="6485659"/>
              <a:chExt cx="9144000" cy="34800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4F4E3CD-FD57-8822-ACC5-D675685F2A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6872" y="6556500"/>
                <a:ext cx="1288481" cy="277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8997DD2-04D4-B1A4-C15F-440A921B54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4824" y="6543675"/>
                <a:ext cx="1321123" cy="277165"/>
              </a:xfrm>
              <a:prstGeom prst="rect">
                <a:avLst/>
              </a:prstGeom>
            </p:spPr>
          </p:pic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0C390F90-CE66-499A-0F8A-840564BFA7E3}"/>
                  </a:ext>
                </a:extLst>
              </p:cNvPr>
              <p:cNvCxnSpPr/>
              <p:nvPr/>
            </p:nvCxnSpPr>
            <p:spPr>
              <a:xfrm>
                <a:off x="0" y="6485659"/>
                <a:ext cx="9144000" cy="0"/>
              </a:xfrm>
              <a:prstGeom prst="line">
                <a:avLst/>
              </a:prstGeom>
              <a:ln w="12700">
                <a:solidFill>
                  <a:srgbClr val="4D52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17B5A82-A791-A991-EB58-F21B53446872}"/>
                  </a:ext>
                </a:extLst>
              </p:cNvPr>
              <p:cNvSpPr txBox="1"/>
              <p:nvPr/>
            </p:nvSpPr>
            <p:spPr>
              <a:xfrm>
                <a:off x="381051" y="6569306"/>
                <a:ext cx="8229600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This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study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was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funded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by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the</a:t>
                </a:r>
                <a:r>
                  <a:rPr lang="sr-Latn-R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Horizon Europe Twinning 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Project </a:t>
                </a:r>
                <a:r>
                  <a:rPr lang="sr-Latn-RS" sz="1000" i="1" dirty="0">
                    <a:solidFill>
                      <a:srgbClr val="222222"/>
                    </a:solidFill>
                    <a:latin typeface="Arial" panose="020B0604020202020204" pitchFamily="34" charset="0"/>
                  </a:rPr>
                  <a:t>STEPUPIORS - 101079217</a:t>
                </a:r>
                <a:endParaRPr lang="en-US" sz="1000" dirty="0"/>
              </a:p>
            </p:txBody>
          </p:sp>
        </p:grpSp>
      </p:grp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64EE3E66-5FF9-887E-4B2B-6DF8319AAA5A}"/>
              </a:ext>
            </a:extLst>
          </p:cNvPr>
          <p:cNvGraphicFramePr>
            <a:graphicFrameLocks noGrp="1"/>
          </p:cNvGraphicFramePr>
          <p:nvPr/>
        </p:nvGraphicFramePr>
        <p:xfrm>
          <a:off x="415637" y="938885"/>
          <a:ext cx="8514273" cy="4343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8514273">
                  <a:extLst>
                    <a:ext uri="{9D8B030D-6E8A-4147-A177-3AD203B41FA5}">
                      <a16:colId xmlns:a16="http://schemas.microsoft.com/office/drawing/2014/main" val="920797187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nl-NL" sz="2400" b="1" i="0" dirty="0">
                          <a:solidFill>
                            <a:schemeClr val="accent1"/>
                          </a:solidFill>
                          <a:latin typeface="+mn-lt"/>
                          <a:cs typeface="+mn-cs"/>
                        </a:rPr>
                        <a:t>2. </a:t>
                      </a:r>
                      <a:r>
                        <a:rPr lang="nl-NL" sz="2400" b="1" i="0" dirty="0" err="1">
                          <a:solidFill>
                            <a:schemeClr val="accent1"/>
                          </a:solidFill>
                          <a:latin typeface="+mn-lt"/>
                          <a:cs typeface="+mn-cs"/>
                        </a:rPr>
                        <a:t>Patient</a:t>
                      </a:r>
                      <a:r>
                        <a:rPr lang="nl-NL" sz="2400" b="1" i="0" dirty="0">
                          <a:solidFill>
                            <a:schemeClr val="accent1"/>
                          </a:solidFill>
                          <a:latin typeface="+mn-lt"/>
                          <a:cs typeface="+mn-cs"/>
                        </a:rPr>
                        <a:t> Level – link </a:t>
                      </a:r>
                      <a:r>
                        <a:rPr lang="nl-NL" sz="2400" b="1" i="0" dirty="0" err="1">
                          <a:solidFill>
                            <a:schemeClr val="accent1"/>
                          </a:solidFill>
                          <a:latin typeface="+mn-lt"/>
                          <a:cs typeface="+mn-cs"/>
                        </a:rPr>
                        <a:t>to</a:t>
                      </a:r>
                      <a:r>
                        <a:rPr lang="nl-NL" sz="2400" b="1" i="0" dirty="0">
                          <a:solidFill>
                            <a:schemeClr val="accent1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nl-NL" sz="2400" b="1" i="0" dirty="0" err="1">
                          <a:solidFill>
                            <a:schemeClr val="accent1"/>
                          </a:solidFill>
                          <a:latin typeface="+mn-lt"/>
                          <a:cs typeface="+mn-cs"/>
                        </a:rPr>
                        <a:t>other</a:t>
                      </a:r>
                      <a:r>
                        <a:rPr lang="nl-NL" sz="2400" b="1" i="0" dirty="0">
                          <a:solidFill>
                            <a:schemeClr val="accent1"/>
                          </a:solidFill>
                          <a:latin typeface="+mn-lt"/>
                          <a:cs typeface="+mn-cs"/>
                        </a:rPr>
                        <a:t> sources</a:t>
                      </a:r>
                      <a:endParaRPr lang="en-US" sz="2400" b="1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681653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E7117468-E284-5838-D81A-46E7326EF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28" y="1749227"/>
            <a:ext cx="8195014" cy="444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206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870523"/>
              </p:ext>
            </p:extLst>
          </p:nvPr>
        </p:nvGraphicFramePr>
        <p:xfrm>
          <a:off x="415637" y="952586"/>
          <a:ext cx="8514273" cy="4343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8514273">
                  <a:extLst>
                    <a:ext uri="{9D8B030D-6E8A-4147-A177-3AD203B41FA5}">
                      <a16:colId xmlns:a16="http://schemas.microsoft.com/office/drawing/2014/main" val="920797187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nl-NL" sz="2400" b="1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3. Gene Level</a:t>
                      </a:r>
                      <a:endParaRPr lang="en-US" sz="2400" b="1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681653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E57FBF15-AF1B-DBC8-608B-7BFFDE07A355}"/>
              </a:ext>
            </a:extLst>
          </p:cNvPr>
          <p:cNvGrpSpPr/>
          <p:nvPr/>
        </p:nvGrpSpPr>
        <p:grpSpPr>
          <a:xfrm>
            <a:off x="0" y="-2"/>
            <a:ext cx="9144000" cy="6833667"/>
            <a:chOff x="0" y="-2"/>
            <a:chExt cx="9144000" cy="683366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3C7F0B6-115B-74BD-FEA8-EF96457447A5}"/>
                </a:ext>
              </a:extLst>
            </p:cNvPr>
            <p:cNvGrpSpPr/>
            <p:nvPr/>
          </p:nvGrpSpPr>
          <p:grpSpPr>
            <a:xfrm>
              <a:off x="0" y="-2"/>
              <a:ext cx="9144000" cy="1723598"/>
              <a:chOff x="0" y="-2"/>
              <a:chExt cx="9144000" cy="1723598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ABCC4CE-2852-FC95-052B-FAC19512CDBA}"/>
                  </a:ext>
                </a:extLst>
              </p:cNvPr>
              <p:cNvSpPr/>
              <p:nvPr/>
            </p:nvSpPr>
            <p:spPr>
              <a:xfrm>
                <a:off x="0" y="-2"/>
                <a:ext cx="9144000" cy="961507"/>
              </a:xfrm>
              <a:prstGeom prst="rect">
                <a:avLst/>
              </a:prstGeom>
              <a:solidFill>
                <a:srgbClr val="CE2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8" name="Rectangle 8">
                <a:extLst>
                  <a:ext uri="{FF2B5EF4-FFF2-40B4-BE49-F238E27FC236}">
                    <a16:creationId xmlns:a16="http://schemas.microsoft.com/office/drawing/2014/main" id="{5A221B04-1D93-1C1A-C358-35C35E45EFE1}"/>
                  </a:ext>
                </a:extLst>
              </p:cNvPr>
              <p:cNvSpPr/>
              <p:nvPr/>
            </p:nvSpPr>
            <p:spPr>
              <a:xfrm>
                <a:off x="184728" y="0"/>
                <a:ext cx="230909" cy="1723596"/>
              </a:xfrm>
              <a:custGeom>
                <a:avLst/>
                <a:gdLst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34109 w 434109"/>
                  <a:gd name="connsiteY2" fmla="*/ 5163127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24872 w 434109"/>
                  <a:gd name="connsiteY2" fmla="*/ 4747491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15636 w 434109"/>
                  <a:gd name="connsiteY2" fmla="*/ 4793673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109" h="5163127">
                    <a:moveTo>
                      <a:pt x="0" y="0"/>
                    </a:moveTo>
                    <a:lnTo>
                      <a:pt x="434109" y="0"/>
                    </a:lnTo>
                    <a:cubicBezTo>
                      <a:pt x="427951" y="1597891"/>
                      <a:pt x="421794" y="3195782"/>
                      <a:pt x="415636" y="4793673"/>
                    </a:cubicBezTo>
                    <a:lnTo>
                      <a:pt x="0" y="5163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52A3"/>
              </a:solidFill>
              <a:ln>
                <a:solidFill>
                  <a:srgbClr val="4D52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1FF46F4-AAE1-0E32-C02C-B29E345B6F65}"/>
                </a:ext>
              </a:extLst>
            </p:cNvPr>
            <p:cNvGrpSpPr/>
            <p:nvPr/>
          </p:nvGrpSpPr>
          <p:grpSpPr>
            <a:xfrm>
              <a:off x="0" y="6485659"/>
              <a:ext cx="9144000" cy="348006"/>
              <a:chOff x="0" y="6485659"/>
              <a:chExt cx="9144000" cy="34800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F1DBE008-6664-C94D-32D5-925234CB8C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6872" y="6556500"/>
                <a:ext cx="1288481" cy="277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E5C05E7-5857-7A47-0C10-199C5EA51F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4824" y="6543675"/>
                <a:ext cx="1321123" cy="277165"/>
              </a:xfrm>
              <a:prstGeom prst="rect">
                <a:avLst/>
              </a:prstGeom>
            </p:spPr>
          </p:pic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66B525A1-805D-852E-1C2B-25438C4C0682}"/>
                  </a:ext>
                </a:extLst>
              </p:cNvPr>
              <p:cNvCxnSpPr/>
              <p:nvPr/>
            </p:nvCxnSpPr>
            <p:spPr>
              <a:xfrm>
                <a:off x="0" y="6485659"/>
                <a:ext cx="9144000" cy="0"/>
              </a:xfrm>
              <a:prstGeom prst="line">
                <a:avLst/>
              </a:prstGeom>
              <a:ln w="12700">
                <a:solidFill>
                  <a:srgbClr val="4D52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2845627-3698-85A7-55F0-5EB7E2D0CD63}"/>
                  </a:ext>
                </a:extLst>
              </p:cNvPr>
              <p:cNvSpPr txBox="1"/>
              <p:nvPr/>
            </p:nvSpPr>
            <p:spPr>
              <a:xfrm>
                <a:off x="381051" y="6569306"/>
                <a:ext cx="8229600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This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study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was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funded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by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the</a:t>
                </a:r>
                <a:r>
                  <a:rPr lang="sr-Latn-R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Horizon Europe Twinning 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Project </a:t>
                </a:r>
                <a:r>
                  <a:rPr lang="sr-Latn-RS" sz="1000" i="1" dirty="0">
                    <a:solidFill>
                      <a:srgbClr val="222222"/>
                    </a:solidFill>
                    <a:latin typeface="Arial" panose="020B0604020202020204" pitchFamily="34" charset="0"/>
                  </a:rPr>
                  <a:t>STEPUPIORS - 101079217</a:t>
                </a:r>
                <a:endParaRPr lang="en-US" sz="1000" dirty="0"/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A6B7410-5B7F-189A-CC95-460C8E4F8274}"/>
              </a:ext>
            </a:extLst>
          </p:cNvPr>
          <p:cNvGrpSpPr/>
          <p:nvPr/>
        </p:nvGrpSpPr>
        <p:grpSpPr>
          <a:xfrm>
            <a:off x="184726" y="1894595"/>
            <a:ext cx="8841220" cy="4165631"/>
            <a:chOff x="184726" y="1894595"/>
            <a:chExt cx="8841220" cy="416563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6E303D0-2891-39F1-9DAD-CA11FE4479B1}"/>
                </a:ext>
              </a:extLst>
            </p:cNvPr>
            <p:cNvGrpSpPr/>
            <p:nvPr/>
          </p:nvGrpSpPr>
          <p:grpSpPr>
            <a:xfrm>
              <a:off x="184727" y="1894595"/>
              <a:ext cx="8841219" cy="4165631"/>
              <a:chOff x="310551" y="1727702"/>
              <a:chExt cx="8521284" cy="3828972"/>
            </a:xfrm>
          </p:grpSpPr>
          <p:pic>
            <p:nvPicPr>
              <p:cNvPr id="5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4774" y="1727702"/>
                <a:ext cx="3391538" cy="2337222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551" y="1728622"/>
                <a:ext cx="2531405" cy="2339240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1" name="Picture 3"/>
              <p:cNvPicPr>
                <a:picLocks noChangeAspect="1" noChangeArrowheads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579130" y="1727702"/>
                <a:ext cx="2252705" cy="2337222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2" name="Picture 5"/>
              <p:cNvPicPr>
                <a:picLocks noChangeAspect="1" noChangeArrowheads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10551" y="4150933"/>
                <a:ext cx="2531405" cy="1404518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3" name="Picture 4"/>
              <p:cNvPicPr>
                <a:picLocks noChangeAspect="1" noChangeArrowheads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3014773" y="4149003"/>
                <a:ext cx="5810051" cy="1407671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7A97836-00BC-7681-8E9F-E2B27A124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4726" y="4715136"/>
              <a:ext cx="2626448" cy="1343755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0E3C689-1B31-E521-9A28-5E5FB46424F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53635"/>
          <a:stretch>
            <a:fillRect/>
          </a:stretch>
        </p:blipFill>
        <p:spPr>
          <a:xfrm>
            <a:off x="184727" y="1892928"/>
            <a:ext cx="2626447" cy="25427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8122E0A-9892-6D7E-0F54-1AB51B8ACA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90479" y="4574674"/>
            <a:ext cx="6028192" cy="134383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6A6DCFA-6FF0-0151-8A95-02968A1F8D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34897" y="4528787"/>
            <a:ext cx="324376" cy="22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0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76"/>
          <p:cNvSpPr txBox="1">
            <a:spLocks noGrp="1"/>
          </p:cNvSpPr>
          <p:nvPr>
            <p:ph type="body" idx="1"/>
          </p:nvPr>
        </p:nvSpPr>
        <p:spPr>
          <a:xfrm>
            <a:off x="118053" y="1693584"/>
            <a:ext cx="8520600" cy="34164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/>
          </a:bodyPr>
          <a:lstStyle/>
          <a:p>
            <a:pPr marL="0" indent="0">
              <a:buNone/>
            </a:pPr>
            <a:r>
              <a:rPr lang="en" sz="1050" b="1" dirty="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New Feature</a:t>
            </a:r>
            <a:r>
              <a:rPr lang="en" sz="1050" dirty="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: Several single cell data integrations are now available for the </a:t>
            </a:r>
            <a:r>
              <a:rPr lang="en" sz="1050" dirty="0">
                <a:solidFill>
                  <a:srgbClr val="3786C2"/>
                </a:solidFill>
                <a:highlight>
                  <a:srgbClr val="FFFFFF"/>
                </a:highlight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CPTAC glioblastoma study</a:t>
            </a:r>
            <a:r>
              <a:rPr lang="en" sz="1050" dirty="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, allowing one to:</a:t>
            </a:r>
            <a:endParaRPr sz="1050" dirty="0">
              <a:solidFill>
                <a:srgbClr val="333333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5268">
              <a:spcBef>
                <a:spcPts val="800"/>
              </a:spcBef>
              <a:buClr>
                <a:srgbClr val="333333"/>
              </a:buClr>
              <a:buSzPts val="1050"/>
              <a:buFont typeface="Helvetica Neue"/>
              <a:buChar char="●"/>
            </a:pPr>
            <a:r>
              <a:rPr lang="en" sz="1050" dirty="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Compare genomic alterations and cell type fractions in </a:t>
            </a:r>
            <a:r>
              <a:rPr lang="en" sz="1050" dirty="0" err="1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oncoprints</a:t>
            </a:r>
            <a:r>
              <a:rPr lang="en" sz="1050" dirty="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on the </a:t>
            </a:r>
            <a:r>
              <a:rPr lang="en" sz="1050" i="1" dirty="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Results View</a:t>
            </a:r>
            <a:r>
              <a:rPr lang="en" sz="1050" dirty="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(</a:t>
            </a:r>
            <a:r>
              <a:rPr lang="en" sz="1050" dirty="0">
                <a:solidFill>
                  <a:srgbClr val="3786C2"/>
                </a:solidFill>
                <a:highlight>
                  <a:srgbClr val="FFFFFF"/>
                </a:highlight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Example</a:t>
            </a:r>
            <a:r>
              <a:rPr lang="en" sz="1050" dirty="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sz="1050" dirty="0">
              <a:solidFill>
                <a:srgbClr val="333333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5268">
              <a:buClr>
                <a:srgbClr val="333333"/>
              </a:buClr>
              <a:buSzPts val="1050"/>
              <a:buFont typeface="Helvetica Neue"/>
              <a:buChar char="●"/>
            </a:pPr>
            <a:r>
              <a:rPr lang="en" sz="1050" dirty="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Explore the single cell data further in </a:t>
            </a:r>
            <a:r>
              <a:rPr lang="en" sz="1050" dirty="0">
                <a:solidFill>
                  <a:srgbClr val="3786C2"/>
                </a:solidFill>
                <a:highlight>
                  <a:srgbClr val="FFFFFF"/>
                </a:highlight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Vitessce</a:t>
            </a:r>
            <a:r>
              <a:rPr lang="en" sz="1050" dirty="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on the </a:t>
            </a:r>
            <a:r>
              <a:rPr lang="en" sz="1050" i="1" dirty="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Patient View</a:t>
            </a:r>
            <a:r>
              <a:rPr lang="en" sz="1050" dirty="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(</a:t>
            </a:r>
            <a:r>
              <a:rPr lang="en" sz="1050" dirty="0">
                <a:solidFill>
                  <a:srgbClr val="3786C2"/>
                </a:solidFill>
                <a:highlight>
                  <a:srgbClr val="FFFFFF"/>
                </a:highlight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Example</a:t>
            </a:r>
            <a:r>
              <a:rPr lang="en" sz="1050" dirty="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sz="1050" dirty="0">
              <a:solidFill>
                <a:srgbClr val="333333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5268">
              <a:buClr>
                <a:srgbClr val="333333"/>
              </a:buClr>
              <a:buSzPts val="1050"/>
              <a:buFont typeface="Helvetica Neue"/>
              <a:buChar char="●"/>
            </a:pPr>
            <a:r>
              <a:rPr lang="en" sz="1050" dirty="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Create cohorts and groups based on cell type fractions on the </a:t>
            </a:r>
            <a:r>
              <a:rPr lang="en" sz="1050" i="1" dirty="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Study View</a:t>
            </a:r>
            <a:r>
              <a:rPr lang="en" sz="1050" dirty="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(</a:t>
            </a:r>
            <a:r>
              <a:rPr lang="en" sz="1050" dirty="0">
                <a:solidFill>
                  <a:srgbClr val="3786C2"/>
                </a:solidFill>
                <a:highlight>
                  <a:srgbClr val="FFFFFF"/>
                </a:highlight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Example</a:t>
            </a:r>
            <a:r>
              <a:rPr lang="en" sz="1050" dirty="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sz="1050" dirty="0">
              <a:solidFill>
                <a:srgbClr val="333333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295268">
              <a:buClr>
                <a:srgbClr val="333333"/>
              </a:buClr>
              <a:buSzPts val="1050"/>
              <a:buFont typeface="Helvetica Neue"/>
              <a:buChar char="●"/>
            </a:pPr>
            <a:r>
              <a:rPr lang="en" sz="1050" dirty="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Compare differences in cell type fractions between groups on the </a:t>
            </a:r>
            <a:r>
              <a:rPr lang="en" sz="1050" i="1" dirty="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Comparison Page</a:t>
            </a:r>
            <a:r>
              <a:rPr lang="en" sz="1050" dirty="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(</a:t>
            </a:r>
            <a:r>
              <a:rPr lang="en" sz="1050" dirty="0">
                <a:solidFill>
                  <a:srgbClr val="3786C2"/>
                </a:solidFill>
                <a:highlight>
                  <a:srgbClr val="FFFFFF"/>
                </a:highlight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Example</a:t>
            </a:r>
            <a:r>
              <a:rPr lang="en" sz="1050" dirty="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sz="1050" dirty="0">
              <a:solidFill>
                <a:srgbClr val="333333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>
              <a:spcBef>
                <a:spcPts val="4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977" name="Google Shape;977;p7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94411" y="2648423"/>
            <a:ext cx="6355177" cy="3506425"/>
          </a:xfrm>
          <a:prstGeom prst="rect">
            <a:avLst/>
          </a:prstGeom>
          <a:noFill/>
          <a:ln>
            <a:noFill/>
          </a:ln>
        </p:spPr>
      </p:pic>
      <p:sp>
        <p:nvSpPr>
          <p:cNvPr id="978" name="Google Shape;978;p76"/>
          <p:cNvSpPr txBox="1"/>
          <p:nvPr/>
        </p:nvSpPr>
        <p:spPr>
          <a:xfrm>
            <a:off x="86873" y="6085580"/>
            <a:ext cx="9022542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200" dirty="0">
                <a:solidFill>
                  <a:schemeClr val="accent1">
                    <a:lumMod val="75000"/>
                  </a:schemeClr>
                </a:solidFill>
              </a:rPr>
              <a:t>Note: both </a:t>
            </a:r>
            <a:r>
              <a:rPr lang="en" sz="1200" dirty="0" err="1">
                <a:solidFill>
                  <a:schemeClr val="accent1">
                    <a:lumMod val="75000"/>
                  </a:schemeClr>
                </a:solidFill>
              </a:rPr>
              <a:t>cellxgene</a:t>
            </a:r>
            <a:r>
              <a:rPr lang="en" sz="1200" dirty="0">
                <a:solidFill>
                  <a:schemeClr val="accent1">
                    <a:lumMod val="75000"/>
                  </a:schemeClr>
                </a:solidFill>
              </a:rPr>
              <a:t> and Mira are other single cell viewers the cBioPortal team has set up some integration for other studies  </a:t>
            </a:r>
            <a:endParaRPr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79" name="Google Shape;979;p7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477247" y="1019520"/>
            <a:ext cx="1548700" cy="725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47B358E-E461-65DD-5541-05255B5730DA}"/>
              </a:ext>
            </a:extLst>
          </p:cNvPr>
          <p:cNvGrpSpPr/>
          <p:nvPr/>
        </p:nvGrpSpPr>
        <p:grpSpPr>
          <a:xfrm>
            <a:off x="0" y="-2"/>
            <a:ext cx="9144000" cy="6833667"/>
            <a:chOff x="0" y="-2"/>
            <a:chExt cx="9144000" cy="683366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8166EDE-4CD1-BBD7-1D91-336E8E0CBF08}"/>
                </a:ext>
              </a:extLst>
            </p:cNvPr>
            <p:cNvGrpSpPr/>
            <p:nvPr/>
          </p:nvGrpSpPr>
          <p:grpSpPr>
            <a:xfrm>
              <a:off x="0" y="-2"/>
              <a:ext cx="9144000" cy="1723598"/>
              <a:chOff x="0" y="-2"/>
              <a:chExt cx="9144000" cy="172359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7627F1D-4D42-6E9A-6BE6-A2F756071918}"/>
                  </a:ext>
                </a:extLst>
              </p:cNvPr>
              <p:cNvSpPr/>
              <p:nvPr/>
            </p:nvSpPr>
            <p:spPr>
              <a:xfrm>
                <a:off x="0" y="-2"/>
                <a:ext cx="9144000" cy="961507"/>
              </a:xfrm>
              <a:prstGeom prst="rect">
                <a:avLst/>
              </a:prstGeom>
              <a:solidFill>
                <a:srgbClr val="CE2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0" name="Rectangle 8">
                <a:extLst>
                  <a:ext uri="{FF2B5EF4-FFF2-40B4-BE49-F238E27FC236}">
                    <a16:creationId xmlns:a16="http://schemas.microsoft.com/office/drawing/2014/main" id="{0DED83B5-65FE-21F1-6040-EFF937BB6E87}"/>
                  </a:ext>
                </a:extLst>
              </p:cNvPr>
              <p:cNvSpPr/>
              <p:nvPr/>
            </p:nvSpPr>
            <p:spPr>
              <a:xfrm>
                <a:off x="184728" y="0"/>
                <a:ext cx="230909" cy="1723596"/>
              </a:xfrm>
              <a:custGeom>
                <a:avLst/>
                <a:gdLst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34109 w 434109"/>
                  <a:gd name="connsiteY2" fmla="*/ 5163127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24872 w 434109"/>
                  <a:gd name="connsiteY2" fmla="*/ 4747491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15636 w 434109"/>
                  <a:gd name="connsiteY2" fmla="*/ 4793673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109" h="5163127">
                    <a:moveTo>
                      <a:pt x="0" y="0"/>
                    </a:moveTo>
                    <a:lnTo>
                      <a:pt x="434109" y="0"/>
                    </a:lnTo>
                    <a:cubicBezTo>
                      <a:pt x="427951" y="1597891"/>
                      <a:pt x="421794" y="3195782"/>
                      <a:pt x="415636" y="4793673"/>
                    </a:cubicBezTo>
                    <a:lnTo>
                      <a:pt x="0" y="5163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52A3"/>
              </a:solidFill>
              <a:ln>
                <a:solidFill>
                  <a:srgbClr val="4D52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CF7B39F-BE41-8A2B-16E5-C0488F498C62}"/>
                </a:ext>
              </a:extLst>
            </p:cNvPr>
            <p:cNvGrpSpPr/>
            <p:nvPr/>
          </p:nvGrpSpPr>
          <p:grpSpPr>
            <a:xfrm>
              <a:off x="0" y="6485659"/>
              <a:ext cx="9144000" cy="348006"/>
              <a:chOff x="0" y="6485659"/>
              <a:chExt cx="9144000" cy="34800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6B214D2-A22A-F7BB-F7F9-2732A539B8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86872" y="6556500"/>
                <a:ext cx="1288481" cy="277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4D6B596-CD57-279E-830E-82A23E57A6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4824" y="6543675"/>
                <a:ext cx="1321123" cy="277165"/>
              </a:xfrm>
              <a:prstGeom prst="rect">
                <a:avLst/>
              </a:prstGeom>
            </p:spPr>
          </p:pic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7601416-8755-283E-B29B-43CB4B1AC13E}"/>
                  </a:ext>
                </a:extLst>
              </p:cNvPr>
              <p:cNvCxnSpPr/>
              <p:nvPr/>
            </p:nvCxnSpPr>
            <p:spPr>
              <a:xfrm>
                <a:off x="0" y="6485659"/>
                <a:ext cx="9144000" cy="0"/>
              </a:xfrm>
              <a:prstGeom prst="line">
                <a:avLst/>
              </a:prstGeom>
              <a:ln w="12700">
                <a:solidFill>
                  <a:srgbClr val="4D52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0983CB9-3139-CE9D-F44E-B5022015DC31}"/>
                  </a:ext>
                </a:extLst>
              </p:cNvPr>
              <p:cNvSpPr txBox="1"/>
              <p:nvPr/>
            </p:nvSpPr>
            <p:spPr>
              <a:xfrm>
                <a:off x="381051" y="6569306"/>
                <a:ext cx="8229600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This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study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was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funded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by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the</a:t>
                </a:r>
                <a:r>
                  <a:rPr lang="sr-Latn-R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Horizon Europe Twinning 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Project </a:t>
                </a:r>
                <a:r>
                  <a:rPr lang="sr-Latn-RS" sz="1000" i="1" dirty="0">
                    <a:solidFill>
                      <a:srgbClr val="222222"/>
                    </a:solidFill>
                    <a:latin typeface="Arial" panose="020B0604020202020204" pitchFamily="34" charset="0"/>
                  </a:rPr>
                  <a:t>STEPUPIORS - 101079217</a:t>
                </a:r>
                <a:endParaRPr lang="en-US" sz="1000" dirty="0"/>
              </a:p>
            </p:txBody>
          </p:sp>
        </p:grpSp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244B9AF-365A-5E58-48C1-B1A45A47B0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816890"/>
              </p:ext>
            </p:extLst>
          </p:nvPr>
        </p:nvGraphicFramePr>
        <p:xfrm>
          <a:off x="415637" y="938885"/>
          <a:ext cx="8514273" cy="4343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8514273">
                  <a:extLst>
                    <a:ext uri="{9D8B030D-6E8A-4147-A177-3AD203B41FA5}">
                      <a16:colId xmlns:a16="http://schemas.microsoft.com/office/drawing/2014/main" val="920797187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nl-NL" sz="2400" b="1" i="0" dirty="0" err="1">
                          <a:solidFill>
                            <a:schemeClr val="accent1"/>
                          </a:solidFill>
                          <a:latin typeface="+mn-lt"/>
                          <a:cs typeface="+mn-cs"/>
                        </a:rPr>
                        <a:t>Inclusion</a:t>
                      </a:r>
                      <a:r>
                        <a:rPr lang="nl-NL" sz="2400" b="1" i="0" dirty="0">
                          <a:solidFill>
                            <a:schemeClr val="accent1"/>
                          </a:solidFill>
                          <a:latin typeface="+mn-lt"/>
                          <a:cs typeface="+mn-cs"/>
                        </a:rPr>
                        <a:t> of new features</a:t>
                      </a:r>
                      <a:endParaRPr lang="en-US" sz="2400" b="1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68165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4" name="Google Shape;984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2834" y="5927562"/>
            <a:ext cx="3176250" cy="3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Google Shape;985;p77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6734" y="2063917"/>
            <a:ext cx="3268450" cy="3756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86" name="Google Shape;986;p7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13755"/>
          <a:stretch/>
        </p:blipFill>
        <p:spPr>
          <a:xfrm>
            <a:off x="381051" y="3599359"/>
            <a:ext cx="4244398" cy="22664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87" name="Google Shape;987;p77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9801" y="1671018"/>
            <a:ext cx="2102975" cy="15989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88" name="Google Shape;988;p77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21526" y="1690460"/>
            <a:ext cx="2088410" cy="159897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989" name="Google Shape;989;p77"/>
          <p:cNvSpPr txBox="1"/>
          <p:nvPr/>
        </p:nvSpPr>
        <p:spPr>
          <a:xfrm>
            <a:off x="5015929" y="1565372"/>
            <a:ext cx="31761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400" i="1" dirty="0" err="1"/>
              <a:t>Oncoprints</a:t>
            </a:r>
            <a:r>
              <a:rPr lang="en" sz="1400" i="1" dirty="0"/>
              <a:t> combining </a:t>
            </a:r>
            <a:endParaRPr sz="1400" i="1" dirty="0"/>
          </a:p>
          <a:p>
            <a:r>
              <a:rPr lang="en" sz="1400" i="1" dirty="0"/>
              <a:t>WGS, MSK-IMPACT, </a:t>
            </a:r>
            <a:r>
              <a:rPr lang="en" sz="1400" i="1" dirty="0" err="1"/>
              <a:t>scRNASeq</a:t>
            </a:r>
            <a:endParaRPr sz="1400" i="1" dirty="0"/>
          </a:p>
        </p:txBody>
      </p:sp>
      <p:sp>
        <p:nvSpPr>
          <p:cNvPr id="990" name="Google Shape;990;p77"/>
          <p:cNvSpPr txBox="1"/>
          <p:nvPr/>
        </p:nvSpPr>
        <p:spPr>
          <a:xfrm>
            <a:off x="381051" y="1373532"/>
            <a:ext cx="3338275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400" i="1" dirty="0"/>
              <a:t>Multiplex imaging and H&amp;E</a:t>
            </a:r>
            <a:endParaRPr sz="1400" i="1" dirty="0"/>
          </a:p>
        </p:txBody>
      </p:sp>
      <p:sp>
        <p:nvSpPr>
          <p:cNvPr id="991" name="Google Shape;991;p77"/>
          <p:cNvSpPr txBox="1"/>
          <p:nvPr/>
        </p:nvSpPr>
        <p:spPr>
          <a:xfrm>
            <a:off x="300182" y="3289981"/>
            <a:ext cx="3111235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400" i="1" dirty="0"/>
              <a:t>Integration with </a:t>
            </a:r>
            <a:r>
              <a:rPr lang="en" sz="1400" i="1" dirty="0" err="1"/>
              <a:t>CellxGene</a:t>
            </a:r>
            <a:endParaRPr sz="1400" i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8132BF-1905-6FA1-89EA-10DCD0160293}"/>
              </a:ext>
            </a:extLst>
          </p:cNvPr>
          <p:cNvGrpSpPr/>
          <p:nvPr/>
        </p:nvGrpSpPr>
        <p:grpSpPr>
          <a:xfrm>
            <a:off x="0" y="-2"/>
            <a:ext cx="9144000" cy="6833667"/>
            <a:chOff x="0" y="-2"/>
            <a:chExt cx="9144000" cy="683366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607936A-3291-B204-CFE2-29CD516F68EC}"/>
                </a:ext>
              </a:extLst>
            </p:cNvPr>
            <p:cNvGrpSpPr/>
            <p:nvPr/>
          </p:nvGrpSpPr>
          <p:grpSpPr>
            <a:xfrm>
              <a:off x="0" y="-2"/>
              <a:ext cx="9144000" cy="1723598"/>
              <a:chOff x="0" y="-2"/>
              <a:chExt cx="9144000" cy="172359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73EEF38-7D75-F366-B181-AE583CF0CEC8}"/>
                  </a:ext>
                </a:extLst>
              </p:cNvPr>
              <p:cNvSpPr/>
              <p:nvPr/>
            </p:nvSpPr>
            <p:spPr>
              <a:xfrm>
                <a:off x="0" y="-2"/>
                <a:ext cx="9144000" cy="961507"/>
              </a:xfrm>
              <a:prstGeom prst="rect">
                <a:avLst/>
              </a:prstGeom>
              <a:solidFill>
                <a:srgbClr val="CE2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0" name="Rectangle 8">
                <a:extLst>
                  <a:ext uri="{FF2B5EF4-FFF2-40B4-BE49-F238E27FC236}">
                    <a16:creationId xmlns:a16="http://schemas.microsoft.com/office/drawing/2014/main" id="{523ECCF8-E6F9-5886-2A36-A360ED1C4887}"/>
                  </a:ext>
                </a:extLst>
              </p:cNvPr>
              <p:cNvSpPr/>
              <p:nvPr/>
            </p:nvSpPr>
            <p:spPr>
              <a:xfrm>
                <a:off x="184728" y="0"/>
                <a:ext cx="230909" cy="1723596"/>
              </a:xfrm>
              <a:custGeom>
                <a:avLst/>
                <a:gdLst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34109 w 434109"/>
                  <a:gd name="connsiteY2" fmla="*/ 5163127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24872 w 434109"/>
                  <a:gd name="connsiteY2" fmla="*/ 4747491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15636 w 434109"/>
                  <a:gd name="connsiteY2" fmla="*/ 4793673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109" h="5163127">
                    <a:moveTo>
                      <a:pt x="0" y="0"/>
                    </a:moveTo>
                    <a:lnTo>
                      <a:pt x="434109" y="0"/>
                    </a:lnTo>
                    <a:cubicBezTo>
                      <a:pt x="427951" y="1597891"/>
                      <a:pt x="421794" y="3195782"/>
                      <a:pt x="415636" y="4793673"/>
                    </a:cubicBezTo>
                    <a:lnTo>
                      <a:pt x="0" y="5163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52A3"/>
              </a:solidFill>
              <a:ln>
                <a:solidFill>
                  <a:srgbClr val="4D52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A869A3C-1C6B-BEA9-D488-F8F10E6D551D}"/>
                </a:ext>
              </a:extLst>
            </p:cNvPr>
            <p:cNvGrpSpPr/>
            <p:nvPr/>
          </p:nvGrpSpPr>
          <p:grpSpPr>
            <a:xfrm>
              <a:off x="0" y="6485659"/>
              <a:ext cx="9144000" cy="348006"/>
              <a:chOff x="0" y="6485659"/>
              <a:chExt cx="9144000" cy="34800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E076A978-8FC3-C5A4-CF78-1D62BCEFBE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86872" y="6556500"/>
                <a:ext cx="1288481" cy="277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7B477F66-DB85-0569-6B0D-792B27A0E7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4824" y="6543675"/>
                <a:ext cx="1321123" cy="277165"/>
              </a:xfrm>
              <a:prstGeom prst="rect">
                <a:avLst/>
              </a:prstGeom>
            </p:spPr>
          </p:pic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016D8B88-15A0-DAC3-F2E9-A34C9ECA8C2F}"/>
                  </a:ext>
                </a:extLst>
              </p:cNvPr>
              <p:cNvCxnSpPr/>
              <p:nvPr/>
            </p:nvCxnSpPr>
            <p:spPr>
              <a:xfrm>
                <a:off x="0" y="6485659"/>
                <a:ext cx="9144000" cy="0"/>
              </a:xfrm>
              <a:prstGeom prst="line">
                <a:avLst/>
              </a:prstGeom>
              <a:ln w="12700">
                <a:solidFill>
                  <a:srgbClr val="4D52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5103170-1F0F-48E4-F3F9-5FD73BA12762}"/>
                  </a:ext>
                </a:extLst>
              </p:cNvPr>
              <p:cNvSpPr txBox="1"/>
              <p:nvPr/>
            </p:nvSpPr>
            <p:spPr>
              <a:xfrm>
                <a:off x="381051" y="6569306"/>
                <a:ext cx="8229600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This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study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was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funded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by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the</a:t>
                </a:r>
                <a:r>
                  <a:rPr lang="sr-Latn-R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Horizon Europe Twinning 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Project </a:t>
                </a:r>
                <a:r>
                  <a:rPr lang="sr-Latn-RS" sz="1000" i="1" dirty="0">
                    <a:solidFill>
                      <a:srgbClr val="222222"/>
                    </a:solidFill>
                    <a:latin typeface="Arial" panose="020B0604020202020204" pitchFamily="34" charset="0"/>
                  </a:rPr>
                  <a:t>STEPUPIORS - 101079217</a:t>
                </a:r>
                <a:endParaRPr lang="en-US" sz="1000" dirty="0"/>
              </a:p>
            </p:txBody>
          </p:sp>
        </p:grpSp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C2F4BBE-62C7-A6F1-42F9-41D4290AE9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6139846"/>
              </p:ext>
            </p:extLst>
          </p:nvPr>
        </p:nvGraphicFramePr>
        <p:xfrm>
          <a:off x="415637" y="938885"/>
          <a:ext cx="8514273" cy="4343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8514273">
                  <a:extLst>
                    <a:ext uri="{9D8B030D-6E8A-4147-A177-3AD203B41FA5}">
                      <a16:colId xmlns:a16="http://schemas.microsoft.com/office/drawing/2014/main" val="920797187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nl-NL" sz="2400" b="1" i="0" dirty="0" err="1">
                          <a:solidFill>
                            <a:schemeClr val="accent1"/>
                          </a:solidFill>
                          <a:latin typeface="+mn-lt"/>
                          <a:cs typeface="+mn-cs"/>
                        </a:rPr>
                        <a:t>Inclusion</a:t>
                      </a:r>
                      <a:r>
                        <a:rPr lang="nl-NL" sz="2400" b="1" i="0" dirty="0">
                          <a:solidFill>
                            <a:schemeClr val="accent1"/>
                          </a:solidFill>
                          <a:latin typeface="+mn-lt"/>
                          <a:cs typeface="+mn-cs"/>
                        </a:rPr>
                        <a:t> of new features</a:t>
                      </a:r>
                      <a:endParaRPr lang="en-US" sz="2400" b="1" i="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68165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831385"/>
              </p:ext>
            </p:extLst>
          </p:nvPr>
        </p:nvGraphicFramePr>
        <p:xfrm>
          <a:off x="423737" y="948732"/>
          <a:ext cx="8460737" cy="4343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8460737">
                  <a:extLst>
                    <a:ext uri="{9D8B030D-6E8A-4147-A177-3AD203B41FA5}">
                      <a16:colId xmlns:a16="http://schemas.microsoft.com/office/drawing/2014/main" val="920797187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nl-NL" sz="2400" b="1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Cancer Data in cBioPortal</a:t>
                      </a:r>
                      <a:endParaRPr lang="en-US" sz="2400" b="1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681653"/>
                  </a:ext>
                </a:extLst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2097959" y="3225430"/>
            <a:ext cx="5846813" cy="1165860"/>
            <a:chOff x="2797278" y="3072029"/>
            <a:chExt cx="7795751" cy="15544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4585" y="3072029"/>
              <a:ext cx="3358444" cy="155448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7278" y="3072029"/>
              <a:ext cx="2136610" cy="1554480"/>
            </a:xfrm>
            <a:prstGeom prst="rect">
              <a:avLst/>
            </a:prstGeom>
          </p:spPr>
        </p:pic>
      </p:grpSp>
      <p:grpSp>
        <p:nvGrpSpPr>
          <p:cNvPr id="79" name="Group 78"/>
          <p:cNvGrpSpPr/>
          <p:nvPr/>
        </p:nvGrpSpPr>
        <p:grpSpPr>
          <a:xfrm>
            <a:off x="5273" y="4042826"/>
            <a:ext cx="8774978" cy="1763936"/>
            <a:chOff x="7031" y="3978259"/>
            <a:chExt cx="11699970" cy="2351915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E64EBDB4-642A-324A-9F94-E4A741F40F5C}"/>
                </a:ext>
              </a:extLst>
            </p:cNvPr>
            <p:cNvSpPr/>
            <p:nvPr/>
          </p:nvSpPr>
          <p:spPr>
            <a:xfrm>
              <a:off x="7031" y="3978259"/>
              <a:ext cx="900000" cy="23519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en-US" sz="1350" dirty="0">
                  <a:solidFill>
                    <a:schemeClr val="tx2"/>
                  </a:solidFill>
                </a:rPr>
                <a:t>Integration, Analysis &amp; Visualization</a:t>
              </a:r>
            </a:p>
          </p:txBody>
        </p:sp>
        <p:sp>
          <p:nvSpPr>
            <p:cNvPr id="81" name="Left Brace 80">
              <a:extLst>
                <a:ext uri="{FF2B5EF4-FFF2-40B4-BE49-F238E27FC236}">
                  <a16:creationId xmlns:a16="http://schemas.microsoft.com/office/drawing/2014/main" id="{7E9D41EC-C46A-1D42-8033-0FDDD88186E2}"/>
                </a:ext>
              </a:extLst>
            </p:cNvPr>
            <p:cNvSpPr/>
            <p:nvPr/>
          </p:nvSpPr>
          <p:spPr>
            <a:xfrm>
              <a:off x="912000" y="4435085"/>
              <a:ext cx="318360" cy="1792443"/>
            </a:xfrm>
            <a:prstGeom prst="leftBrac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D59F09D5-7083-F042-A139-77C25FF5CCB1}"/>
                </a:ext>
              </a:extLst>
            </p:cNvPr>
            <p:cNvSpPr/>
            <p:nvPr/>
          </p:nvSpPr>
          <p:spPr>
            <a:xfrm>
              <a:off x="1275928" y="4435084"/>
              <a:ext cx="10431073" cy="1792443"/>
            </a:xfrm>
            <a:prstGeom prst="rect">
              <a:avLst/>
            </a:prstGeom>
            <a:noFill/>
            <a:ln w="12700"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2"/>
                </a:solidFill>
              </a:endParaRPr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8D06FDC8-532C-3841-9DAA-D51E3B534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38375" y="4822086"/>
              <a:ext cx="4498100" cy="1018438"/>
            </a:xfrm>
            <a:prstGeom prst="rect">
              <a:avLst/>
            </a:prstGeom>
          </p:spPr>
        </p:pic>
        <p:sp>
          <p:nvSpPr>
            <p:cNvPr id="84" name="Google Shape;588;p101"/>
            <p:cNvSpPr txBox="1">
              <a:spLocks/>
            </p:cNvSpPr>
            <p:nvPr/>
          </p:nvSpPr>
          <p:spPr>
            <a:xfrm>
              <a:off x="6262146" y="4644571"/>
              <a:ext cx="1826587" cy="640866"/>
            </a:xfrm>
            <a:prstGeom prst="homePlate">
              <a:avLst/>
            </a:prstGeom>
            <a:noFill/>
            <a:ln w="12700">
              <a:solidFill>
                <a:schemeClr val="accent1">
                  <a:lumMod val="75000"/>
                </a:schemeClr>
              </a:solidFill>
              <a:prstDash val="sysDot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marL="228589" indent="-228589" algn="l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667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76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System Font Regular"/>
                <a:buChar char="-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294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System Font Regular"/>
                <a:buChar char="-"/>
                <a:defRPr sz="2400" i="1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120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133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298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Courier New" panose="02070309020205020404" pitchFamily="49" charset="0"/>
                <a:buChar char="o"/>
                <a:defRPr sz="2133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23812">
                <a:lnSpc>
                  <a:spcPct val="100000"/>
                </a:lnSpc>
                <a:spcBef>
                  <a:spcPts val="0"/>
                </a:spcBef>
                <a:buSzPts val="3200"/>
                <a:buNone/>
              </a:pPr>
              <a:r>
                <a:rPr lang="en-US" sz="1200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Clinical Interpretation</a:t>
              </a:r>
            </a:p>
          </p:txBody>
        </p:sp>
        <p:sp>
          <p:nvSpPr>
            <p:cNvPr id="85" name="Google Shape;588;p101"/>
            <p:cNvSpPr txBox="1">
              <a:spLocks/>
            </p:cNvSpPr>
            <p:nvPr/>
          </p:nvSpPr>
          <p:spPr>
            <a:xfrm>
              <a:off x="6262146" y="5380482"/>
              <a:ext cx="1826587" cy="647936"/>
            </a:xfrm>
            <a:prstGeom prst="homePlate">
              <a:avLst/>
            </a:prstGeom>
            <a:noFill/>
            <a:ln w="12700">
              <a:solidFill>
                <a:schemeClr val="accent1">
                  <a:lumMod val="75000"/>
                </a:schemeClr>
              </a:solidFill>
              <a:prstDash val="sysDot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marL="228589" indent="-228589" algn="l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667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76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System Font Regular"/>
                <a:buChar char="-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294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System Font Regular"/>
                <a:buChar char="-"/>
                <a:defRPr sz="2400" i="1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120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133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298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Courier New" panose="02070309020205020404" pitchFamily="49" charset="0"/>
                <a:buChar char="o"/>
                <a:defRPr sz="2133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23812">
                <a:lnSpc>
                  <a:spcPct val="100000"/>
                </a:lnSpc>
                <a:spcBef>
                  <a:spcPts val="0"/>
                </a:spcBef>
                <a:buSzPts val="3200"/>
                <a:buNone/>
              </a:pPr>
              <a:r>
                <a:rPr lang="en-US" sz="1200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Biological Discovery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9DEF38D3-7939-2F4F-8AC3-8B5E73B3F4FF}"/>
                </a:ext>
              </a:extLst>
            </p:cNvPr>
            <p:cNvSpPr/>
            <p:nvPr/>
          </p:nvSpPr>
          <p:spPr>
            <a:xfrm>
              <a:off x="8193024" y="4666507"/>
              <a:ext cx="3445119" cy="1288801"/>
            </a:xfrm>
            <a:prstGeom prst="rect">
              <a:avLst/>
            </a:prstGeom>
            <a:noFill/>
            <a:ln>
              <a:noFill/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tx2"/>
                  </a:solidFill>
                </a:rPr>
                <a:t>Explore the datasets on: </a:t>
              </a:r>
            </a:p>
            <a:p>
              <a:pPr marL="257175" indent="-257175">
                <a:buFont typeface="+mj-lt"/>
                <a:buAutoNum type="arabicPeriod"/>
              </a:pPr>
              <a:r>
                <a:rPr lang="en-US" sz="1200" dirty="0">
                  <a:solidFill>
                    <a:schemeClr val="tx2"/>
                  </a:solidFill>
                </a:rPr>
                <a:t>Study level with group comparison </a:t>
              </a:r>
            </a:p>
            <a:p>
              <a:pPr marL="257175" indent="-257175">
                <a:buFont typeface="+mj-lt"/>
                <a:buAutoNum type="arabicPeriod"/>
              </a:pPr>
              <a:r>
                <a:rPr lang="en-US" sz="1200" dirty="0">
                  <a:solidFill>
                    <a:schemeClr val="tx2"/>
                  </a:solidFill>
                </a:rPr>
                <a:t>Patient level </a:t>
              </a:r>
            </a:p>
            <a:p>
              <a:pPr marL="257175" indent="-257175">
                <a:buFont typeface="+mj-lt"/>
                <a:buAutoNum type="arabicPeriod"/>
              </a:pPr>
              <a:r>
                <a:rPr lang="en-US" sz="1200" dirty="0">
                  <a:solidFill>
                    <a:schemeClr val="tx2"/>
                  </a:solidFill>
                </a:rPr>
                <a:t>Gene level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FD8AFC6-D229-0C60-8EC4-F48D07189B72}"/>
              </a:ext>
            </a:extLst>
          </p:cNvPr>
          <p:cNvGrpSpPr/>
          <p:nvPr/>
        </p:nvGrpSpPr>
        <p:grpSpPr>
          <a:xfrm>
            <a:off x="0" y="-2"/>
            <a:ext cx="9144000" cy="6833667"/>
            <a:chOff x="0" y="-2"/>
            <a:chExt cx="9144000" cy="683366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A28755E-2D28-FCAF-0025-9E6FD4F64C47}"/>
                </a:ext>
              </a:extLst>
            </p:cNvPr>
            <p:cNvGrpSpPr/>
            <p:nvPr/>
          </p:nvGrpSpPr>
          <p:grpSpPr>
            <a:xfrm>
              <a:off x="0" y="-2"/>
              <a:ext cx="9144000" cy="1723598"/>
              <a:chOff x="0" y="-2"/>
              <a:chExt cx="9144000" cy="1723598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D467365-FC27-8867-8A8D-69794950CA83}"/>
                  </a:ext>
                </a:extLst>
              </p:cNvPr>
              <p:cNvSpPr/>
              <p:nvPr/>
            </p:nvSpPr>
            <p:spPr>
              <a:xfrm>
                <a:off x="0" y="-2"/>
                <a:ext cx="9144000" cy="961507"/>
              </a:xfrm>
              <a:prstGeom prst="rect">
                <a:avLst/>
              </a:prstGeom>
              <a:solidFill>
                <a:srgbClr val="CE2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6" name="Rectangle 8">
                <a:extLst>
                  <a:ext uri="{FF2B5EF4-FFF2-40B4-BE49-F238E27FC236}">
                    <a16:creationId xmlns:a16="http://schemas.microsoft.com/office/drawing/2014/main" id="{3F200B02-38A5-686D-F761-991B52685F19}"/>
                  </a:ext>
                </a:extLst>
              </p:cNvPr>
              <p:cNvSpPr/>
              <p:nvPr/>
            </p:nvSpPr>
            <p:spPr>
              <a:xfrm>
                <a:off x="184728" y="0"/>
                <a:ext cx="230909" cy="1723596"/>
              </a:xfrm>
              <a:custGeom>
                <a:avLst/>
                <a:gdLst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34109 w 434109"/>
                  <a:gd name="connsiteY2" fmla="*/ 5163127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24872 w 434109"/>
                  <a:gd name="connsiteY2" fmla="*/ 4747491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15636 w 434109"/>
                  <a:gd name="connsiteY2" fmla="*/ 4793673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109" h="5163127">
                    <a:moveTo>
                      <a:pt x="0" y="0"/>
                    </a:moveTo>
                    <a:lnTo>
                      <a:pt x="434109" y="0"/>
                    </a:lnTo>
                    <a:cubicBezTo>
                      <a:pt x="427951" y="1597891"/>
                      <a:pt x="421794" y="3195782"/>
                      <a:pt x="415636" y="4793673"/>
                    </a:cubicBezTo>
                    <a:lnTo>
                      <a:pt x="0" y="5163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52A3"/>
              </a:solidFill>
              <a:ln>
                <a:solidFill>
                  <a:srgbClr val="4D52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66268F1-5A54-E545-5F3C-B51E7D6E2BA0}"/>
                </a:ext>
              </a:extLst>
            </p:cNvPr>
            <p:cNvGrpSpPr/>
            <p:nvPr/>
          </p:nvGrpSpPr>
          <p:grpSpPr>
            <a:xfrm>
              <a:off x="0" y="6485659"/>
              <a:ext cx="9144000" cy="348006"/>
              <a:chOff x="0" y="6485659"/>
              <a:chExt cx="9144000" cy="34800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851BB2A-7C1D-FE98-B0D5-17859329D9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86872" y="6556500"/>
                <a:ext cx="1288481" cy="277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AB362DE-5A9C-8A2B-4774-B66CB4AE96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4824" y="6543675"/>
                <a:ext cx="1321123" cy="277165"/>
              </a:xfrm>
              <a:prstGeom prst="rect">
                <a:avLst/>
              </a:prstGeom>
            </p:spPr>
          </p:pic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DD4DE881-E62D-6AA0-4B6C-1F8D51D6C92F}"/>
                  </a:ext>
                </a:extLst>
              </p:cNvPr>
              <p:cNvCxnSpPr/>
              <p:nvPr/>
            </p:nvCxnSpPr>
            <p:spPr>
              <a:xfrm>
                <a:off x="0" y="6485659"/>
                <a:ext cx="9144000" cy="0"/>
              </a:xfrm>
              <a:prstGeom prst="line">
                <a:avLst/>
              </a:prstGeom>
              <a:ln w="12700">
                <a:solidFill>
                  <a:srgbClr val="4D52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9A03DF8-E224-E0EC-2531-9A77C6C95DCD}"/>
                  </a:ext>
                </a:extLst>
              </p:cNvPr>
              <p:cNvSpPr txBox="1"/>
              <p:nvPr/>
            </p:nvSpPr>
            <p:spPr>
              <a:xfrm>
                <a:off x="381051" y="6569306"/>
                <a:ext cx="8229600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This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study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was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funded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by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the</a:t>
                </a:r>
                <a:r>
                  <a:rPr lang="sr-Latn-R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Horizon Europe Twinning 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Project </a:t>
                </a:r>
                <a:r>
                  <a:rPr lang="sr-Latn-RS" sz="1000" i="1" dirty="0">
                    <a:solidFill>
                      <a:srgbClr val="222222"/>
                    </a:solidFill>
                    <a:latin typeface="Arial" panose="020B0604020202020204" pitchFamily="34" charset="0"/>
                  </a:rPr>
                  <a:t>STEPUPIORS - 101079217</a:t>
                </a:r>
                <a:endParaRPr lang="en-US" sz="1000" dirty="0"/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315E79-6D55-58AD-2D06-9A81480B0F19}"/>
              </a:ext>
            </a:extLst>
          </p:cNvPr>
          <p:cNvGrpSpPr/>
          <p:nvPr/>
        </p:nvGrpSpPr>
        <p:grpSpPr>
          <a:xfrm>
            <a:off x="9008" y="1700518"/>
            <a:ext cx="8771243" cy="1474043"/>
            <a:chOff x="9008" y="1700518"/>
            <a:chExt cx="8771243" cy="147404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6EC1F63-2689-48AE-B0C1-FBEFCF52B380}"/>
                </a:ext>
              </a:extLst>
            </p:cNvPr>
            <p:cNvSpPr/>
            <p:nvPr/>
          </p:nvSpPr>
          <p:spPr>
            <a:xfrm>
              <a:off x="9008" y="1700519"/>
              <a:ext cx="674992" cy="13278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en-US" sz="1350" dirty="0">
                  <a:solidFill>
                    <a:schemeClr val="tx2"/>
                  </a:solidFill>
                </a:rPr>
                <a:t>Data Capturing Platforms</a:t>
              </a:r>
            </a:p>
          </p:txBody>
        </p:sp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id="{30C1124A-3FD1-6CD5-09AB-76B1DD3F3EE1}"/>
                </a:ext>
              </a:extLst>
            </p:cNvPr>
            <p:cNvSpPr/>
            <p:nvPr/>
          </p:nvSpPr>
          <p:spPr>
            <a:xfrm>
              <a:off x="682564" y="1700518"/>
              <a:ext cx="238770" cy="1371600"/>
            </a:xfrm>
            <a:prstGeom prst="leftBrac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2"/>
                </a:solidFill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7B9213A-E85D-4DF3-A93B-BE88DEC8F64D}"/>
                </a:ext>
              </a:extLst>
            </p:cNvPr>
            <p:cNvGrpSpPr/>
            <p:nvPr/>
          </p:nvGrpSpPr>
          <p:grpSpPr>
            <a:xfrm>
              <a:off x="955509" y="1751179"/>
              <a:ext cx="7824742" cy="1423382"/>
              <a:chOff x="955509" y="1751179"/>
              <a:chExt cx="7824742" cy="1423382"/>
            </a:xfrm>
          </p:grpSpPr>
          <p:pic>
            <p:nvPicPr>
              <p:cNvPr id="26" name="Graphic 25" descr="Test tubes with solid fill">
                <a:extLst>
                  <a:ext uri="{FF2B5EF4-FFF2-40B4-BE49-F238E27FC236}">
                    <a16:creationId xmlns:a16="http://schemas.microsoft.com/office/drawing/2014/main" id="{32562FE7-ADFB-FBA4-6588-555AD1D07B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591839" y="2598466"/>
                <a:ext cx="576095" cy="576095"/>
              </a:xfrm>
              <a:prstGeom prst="rect">
                <a:avLst/>
              </a:prstGeom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95AB027-AF6C-540A-122E-67224C3636E3}"/>
                  </a:ext>
                </a:extLst>
              </p:cNvPr>
              <p:cNvSpPr/>
              <p:nvPr/>
            </p:nvSpPr>
            <p:spPr>
              <a:xfrm>
                <a:off x="2085483" y="1787981"/>
                <a:ext cx="1028700" cy="1371601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2"/>
                  </a:solidFill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51F4804-69EF-109A-224B-8245A68B3954}"/>
                  </a:ext>
                </a:extLst>
              </p:cNvPr>
              <p:cNvSpPr/>
              <p:nvPr/>
            </p:nvSpPr>
            <p:spPr>
              <a:xfrm>
                <a:off x="2085483" y="1788043"/>
                <a:ext cx="1024324" cy="486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100" dirty="0">
                    <a:solidFill>
                      <a:schemeClr val="tx2"/>
                    </a:solidFill>
                  </a:rPr>
                  <a:t>Clinical Characteristics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1ADDDD2-F670-7DD6-91F7-4A6A53287102}"/>
                  </a:ext>
                </a:extLst>
              </p:cNvPr>
              <p:cNvSpPr/>
              <p:nvPr/>
            </p:nvSpPr>
            <p:spPr>
              <a:xfrm>
                <a:off x="955509" y="1787982"/>
                <a:ext cx="1028700" cy="1371600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2"/>
                  </a:solidFill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99A0644-8D24-4AC7-42CA-00EE19C75129}"/>
                  </a:ext>
                </a:extLst>
              </p:cNvPr>
              <p:cNvSpPr/>
              <p:nvPr/>
            </p:nvSpPr>
            <p:spPr>
              <a:xfrm>
                <a:off x="955509" y="1787981"/>
                <a:ext cx="1028700" cy="486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100" dirty="0">
                    <a:solidFill>
                      <a:schemeClr val="tx2"/>
                    </a:solidFill>
                  </a:rPr>
                  <a:t>Informed Consent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BD0548AC-98AF-B253-A3DC-E9A77432ADD4}"/>
                  </a:ext>
                </a:extLst>
              </p:cNvPr>
              <p:cNvSpPr/>
              <p:nvPr/>
            </p:nvSpPr>
            <p:spPr>
              <a:xfrm>
                <a:off x="4353530" y="1751179"/>
                <a:ext cx="1028700" cy="486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100" dirty="0" err="1">
                    <a:solidFill>
                      <a:schemeClr val="tx2"/>
                    </a:solidFill>
                  </a:rPr>
                  <a:t>Biosamples</a:t>
                </a:r>
                <a:r>
                  <a:rPr lang="en-US" sz="1100" dirty="0">
                    <a:solidFill>
                      <a:schemeClr val="tx2"/>
                    </a:solidFill>
                  </a:rPr>
                  <a:t> &amp; Derivatives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E6B6E56-A657-49B2-2ED3-AAB668221F97}"/>
                  </a:ext>
                </a:extLst>
              </p:cNvPr>
              <p:cNvSpPr/>
              <p:nvPr/>
            </p:nvSpPr>
            <p:spPr>
              <a:xfrm>
                <a:off x="5491605" y="1790972"/>
                <a:ext cx="1028700" cy="1371600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2"/>
                  </a:solidFill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20156BF-5163-BCF2-5FE3-D2EDBF20FF0E}"/>
                  </a:ext>
                </a:extLst>
              </p:cNvPr>
              <p:cNvSpPr/>
              <p:nvPr/>
            </p:nvSpPr>
            <p:spPr>
              <a:xfrm>
                <a:off x="4361631" y="1788348"/>
                <a:ext cx="1028700" cy="1371600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2"/>
                  </a:solidFill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ED6D3C3A-3238-459B-1351-2CD07EB27AEB}"/>
                  </a:ext>
                </a:extLst>
              </p:cNvPr>
              <p:cNvSpPr/>
              <p:nvPr/>
            </p:nvSpPr>
            <p:spPr>
              <a:xfrm>
                <a:off x="5463675" y="1785248"/>
                <a:ext cx="1028700" cy="486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100" dirty="0">
                    <a:solidFill>
                      <a:schemeClr val="tx2"/>
                    </a:solidFill>
                  </a:rPr>
                  <a:t>Pathology</a:t>
                </a:r>
                <a:endParaRPr lang="en-US" sz="1200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964E022B-DE86-727C-2EEA-EF3B76607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16200000">
                <a:off x="5432442" y="2611242"/>
                <a:ext cx="600401" cy="332365"/>
              </a:xfrm>
              <a:prstGeom prst="rect">
                <a:avLst/>
              </a:prstGeom>
            </p:spPr>
          </p:pic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661515A-2F20-D14C-5041-FE9BD51B52C8}"/>
                  </a:ext>
                </a:extLst>
              </p:cNvPr>
              <p:cNvSpPr/>
              <p:nvPr/>
            </p:nvSpPr>
            <p:spPr>
              <a:xfrm>
                <a:off x="7751551" y="1787981"/>
                <a:ext cx="1028700" cy="1371601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2"/>
                  </a:solidFill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6E87A6F1-6A5C-E3BB-5BA2-5B1136A1DACE}"/>
                  </a:ext>
                </a:extLst>
              </p:cNvPr>
              <p:cNvSpPr/>
              <p:nvPr/>
            </p:nvSpPr>
            <p:spPr>
              <a:xfrm>
                <a:off x="7751551" y="1787981"/>
                <a:ext cx="1028700" cy="486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200" dirty="0">
                    <a:solidFill>
                      <a:schemeClr val="tx2"/>
                    </a:solidFill>
                  </a:rPr>
                  <a:t>PROMs </a:t>
                </a:r>
              </a:p>
              <a:p>
                <a:pPr algn="ctr"/>
                <a:r>
                  <a:rPr lang="en-US" sz="825" dirty="0">
                    <a:solidFill>
                      <a:schemeClr val="tx2"/>
                    </a:solidFill>
                  </a:rPr>
                  <a:t>Patient Reported Outcome Measures</a:t>
                </a:r>
              </a:p>
            </p:txBody>
          </p:sp>
          <p:pic>
            <p:nvPicPr>
              <p:cNvPr id="40" name="Graphic 330" descr="Checklist RTL">
                <a:extLst>
                  <a:ext uri="{FF2B5EF4-FFF2-40B4-BE49-F238E27FC236}">
                    <a16:creationId xmlns:a16="http://schemas.microsoft.com/office/drawing/2014/main" id="{5343C731-4DB2-FABA-8CB6-0D316733EB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7803194" y="2234183"/>
                <a:ext cx="925415" cy="855758"/>
              </a:xfrm>
              <a:prstGeom prst="rect">
                <a:avLst/>
              </a:prstGeom>
            </p:spPr>
          </p:pic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A9AE822-BF54-50AC-765F-6D969F55FED3}"/>
                  </a:ext>
                </a:extLst>
              </p:cNvPr>
              <p:cNvSpPr/>
              <p:nvPr/>
            </p:nvSpPr>
            <p:spPr>
              <a:xfrm>
                <a:off x="6621579" y="1787981"/>
                <a:ext cx="1028700" cy="486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200" dirty="0">
                    <a:solidFill>
                      <a:schemeClr val="tx2"/>
                    </a:solidFill>
                  </a:rPr>
                  <a:t>Molecular Profiling</a:t>
                </a:r>
              </a:p>
            </p:txBody>
          </p:sp>
          <p:pic>
            <p:nvPicPr>
              <p:cNvPr id="42" name="Graphic 340" descr="DNA">
                <a:extLst>
                  <a:ext uri="{FF2B5EF4-FFF2-40B4-BE49-F238E27FC236}">
                    <a16:creationId xmlns:a16="http://schemas.microsoft.com/office/drawing/2014/main" id="{24C4C017-A246-E4B5-DDBF-CEE05DE7CF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/>
            </p:blipFill>
            <p:spPr>
              <a:xfrm>
                <a:off x="6714984" y="2271248"/>
                <a:ext cx="841890" cy="802686"/>
              </a:xfrm>
              <a:prstGeom prst="rect">
                <a:avLst/>
              </a:prstGeom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C2BF094-2205-333B-3BA1-FE4355EAB1C6}"/>
                  </a:ext>
                </a:extLst>
              </p:cNvPr>
              <p:cNvSpPr/>
              <p:nvPr/>
            </p:nvSpPr>
            <p:spPr>
              <a:xfrm>
                <a:off x="6621579" y="1791641"/>
                <a:ext cx="1028700" cy="1371601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2"/>
                  </a:solidFill>
                </a:endParaRPr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2543049-4EC0-62F2-603E-3CEE3FD55A16}"/>
                  </a:ext>
                </a:extLst>
              </p:cNvPr>
              <p:cNvSpPr/>
              <p:nvPr/>
            </p:nvSpPr>
            <p:spPr>
              <a:xfrm>
                <a:off x="3223557" y="1792663"/>
                <a:ext cx="1028700" cy="1371600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2"/>
                  </a:solidFill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532A192-A60D-65BF-5549-FB1F39F2996F}"/>
                  </a:ext>
                </a:extLst>
              </p:cNvPr>
              <p:cNvSpPr/>
              <p:nvPr/>
            </p:nvSpPr>
            <p:spPr>
              <a:xfrm>
                <a:off x="3215457" y="1787981"/>
                <a:ext cx="1044900" cy="486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200" dirty="0">
                    <a:solidFill>
                      <a:schemeClr val="tx2"/>
                    </a:solidFill>
                  </a:rPr>
                  <a:t>Imaging</a:t>
                </a:r>
              </a:p>
            </p:txBody>
          </p:sp>
          <p:pic>
            <p:nvPicPr>
              <p:cNvPr id="47" name="Graphic 6">
                <a:extLst>
                  <a:ext uri="{FF2B5EF4-FFF2-40B4-BE49-F238E27FC236}">
                    <a16:creationId xmlns:a16="http://schemas.microsoft.com/office/drawing/2014/main" id="{443ABCC3-95FF-ACDF-4F7C-635F3FE5E1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3356821" y="2245340"/>
                <a:ext cx="701031" cy="701031"/>
              </a:xfrm>
              <a:prstGeom prst="rect">
                <a:avLst/>
              </a:prstGeom>
            </p:spPr>
          </p:pic>
          <p:pic>
            <p:nvPicPr>
              <p:cNvPr id="48" name="Graphic 47" descr="Users with solid fill">
                <a:extLst>
                  <a:ext uri="{FF2B5EF4-FFF2-40B4-BE49-F238E27FC236}">
                    <a16:creationId xmlns:a16="http://schemas.microsoft.com/office/drawing/2014/main" id="{2307016E-5EA4-7206-929B-0F3F81AE40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071513" y="2286477"/>
                <a:ext cx="782431" cy="782431"/>
              </a:xfrm>
              <a:prstGeom prst="rect">
                <a:avLst/>
              </a:prstGeom>
            </p:spPr>
          </p:pic>
          <p:pic>
            <p:nvPicPr>
              <p:cNvPr id="87" name="Graphic 86" descr="Barcode with solid fill">
                <a:extLst>
                  <a:ext uri="{FF2B5EF4-FFF2-40B4-BE49-F238E27FC236}">
                    <a16:creationId xmlns:a16="http://schemas.microsoft.com/office/drawing/2014/main" id="{242F4643-6602-CA76-2FBA-1D1B43BBD2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218821" y="2112570"/>
                <a:ext cx="447862" cy="447862"/>
              </a:xfrm>
              <a:prstGeom prst="rect">
                <a:avLst/>
              </a:prstGeom>
            </p:spPr>
          </p:pic>
          <p:pic>
            <p:nvPicPr>
              <p:cNvPr id="88" name="Graphic 87" descr="Hospital with solid fill">
                <a:extLst>
                  <a:ext uri="{FF2B5EF4-FFF2-40B4-BE49-F238E27FC236}">
                    <a16:creationId xmlns:a16="http://schemas.microsoft.com/office/drawing/2014/main" id="{43D88D70-1FE1-2843-8652-CA4FA2B053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rcRect l="29688" r="32493"/>
              <a:stretch/>
            </p:blipFill>
            <p:spPr>
              <a:xfrm>
                <a:off x="2181332" y="2131422"/>
                <a:ext cx="376774" cy="996283"/>
              </a:xfrm>
              <a:prstGeom prst="rect">
                <a:avLst/>
              </a:prstGeom>
            </p:spPr>
          </p:pic>
          <p:pic>
            <p:nvPicPr>
              <p:cNvPr id="89" name="Graphic 88" descr="User with solid fill">
                <a:extLst>
                  <a:ext uri="{FF2B5EF4-FFF2-40B4-BE49-F238E27FC236}">
                    <a16:creationId xmlns:a16="http://schemas.microsoft.com/office/drawing/2014/main" id="{F7AE5D2C-C2E5-8CF4-28B1-A6082B0025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2531081" y="2444482"/>
                <a:ext cx="517558" cy="517558"/>
              </a:xfrm>
              <a:prstGeom prst="rect">
                <a:avLst/>
              </a:prstGeom>
            </p:spPr>
          </p:pic>
          <p:pic>
            <p:nvPicPr>
              <p:cNvPr id="91" name="Graphic 90" descr="Microscope with solid fill">
                <a:extLst>
                  <a:ext uri="{FF2B5EF4-FFF2-40B4-BE49-F238E27FC236}">
                    <a16:creationId xmlns:a16="http://schemas.microsoft.com/office/drawing/2014/main" id="{7AB86DAF-1611-9675-FA80-06C96CCED8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5781439" y="2191859"/>
                <a:ext cx="754512" cy="754512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D5F8CDB-78FE-C147-23D7-28BC3D5A83FA}"/>
              </a:ext>
            </a:extLst>
          </p:cNvPr>
          <p:cNvSpPr txBox="1"/>
          <p:nvPr/>
        </p:nvSpPr>
        <p:spPr>
          <a:xfrm rot="20727571">
            <a:off x="1390364" y="3138312"/>
            <a:ext cx="7127473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Very nice for the user! No bioinformatics experience is needed!</a:t>
            </a:r>
          </a:p>
          <a:p>
            <a:pPr algn="ctr"/>
            <a:endParaRPr lang="en-GB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… once the data is actually *in* cBioPortal; definitely do need domain experts for prepping the data…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9D5C1B-C42E-4053-4CBB-909350670AE2}"/>
              </a:ext>
            </a:extLst>
          </p:cNvPr>
          <p:cNvPicPr>
            <a:picLocks noChangeAspect="1"/>
          </p:cNvPicPr>
          <p:nvPr/>
        </p:nvPicPr>
        <p:blipFill>
          <a:blip r:embed="rId27">
            <a:biLevel thresh="75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526" l="4936" r="95494">
                        <a14:foregroundMark x1="4936" y1="66842" x2="8369" y2="62105"/>
                        <a14:foregroundMark x1="87124" y1="29211" x2="89270" y2="47895"/>
                        <a14:foregroundMark x1="92918" y1="31053" x2="92704" y2="42632"/>
                        <a14:foregroundMark x1="95064" y1="33158" x2="95494" y2="39474"/>
                        <a14:foregroundMark x1="60730" y1="90526" x2="69957" y2="894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2191859"/>
            <a:ext cx="536765" cy="4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5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CFA69-0BE5-06E9-7A8E-F1CEFD13F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How to turn this into practise @ NKI-AVL">
            <a:extLst>
              <a:ext uri="{FF2B5EF4-FFF2-40B4-BE49-F238E27FC236}">
                <a16:creationId xmlns:a16="http://schemas.microsoft.com/office/drawing/2014/main" id="{543FB756-6D99-046A-83FD-8CDBAEA320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3304201"/>
            <a:ext cx="8229600" cy="6477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Questions?</a:t>
            </a:r>
            <a:endParaRPr dirty="0"/>
          </a:p>
        </p:txBody>
      </p:sp>
      <p:sp>
        <p:nvSpPr>
          <p:cNvPr id="206" name="Explore and select what is needed for experimentation &amp; Model Development">
            <a:extLst>
              <a:ext uri="{FF2B5EF4-FFF2-40B4-BE49-F238E27FC236}">
                <a16:creationId xmlns:a16="http://schemas.microsoft.com/office/drawing/2014/main" id="{D271BFA5-A464-F57C-9BF2-396299E44DAB}"/>
              </a:ext>
            </a:extLst>
          </p:cNvPr>
          <p:cNvSpPr txBox="1"/>
          <p:nvPr/>
        </p:nvSpPr>
        <p:spPr>
          <a:xfrm>
            <a:off x="1754773" y="1136666"/>
            <a:ext cx="38537" cy="6587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>
            <a:spAutoFit/>
          </a:bodyPr>
          <a:lstStyle>
            <a:lvl1pPr defTabSz="457200">
              <a:lnSpc>
                <a:spcPts val="6000"/>
              </a:lnSpc>
              <a:spcBef>
                <a:spcPts val="1300"/>
              </a:spcBef>
              <a:defRPr sz="3400">
                <a:solidFill>
                  <a:srgbClr val="404040"/>
                </a:solidFill>
                <a:latin typeface="+mn-lt"/>
                <a:ea typeface="+mn-ea"/>
                <a:cs typeface="+mn-cs"/>
                <a:sym typeface="Canela Bold"/>
              </a:defRPr>
            </a:lvl1pPr>
          </a:lstStyle>
          <a:p>
            <a:endParaRPr sz="1275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2B6792-4351-DDBA-6715-B9812480346F}"/>
              </a:ext>
            </a:extLst>
          </p:cNvPr>
          <p:cNvGrpSpPr/>
          <p:nvPr/>
        </p:nvGrpSpPr>
        <p:grpSpPr>
          <a:xfrm>
            <a:off x="0" y="-2"/>
            <a:ext cx="9144000" cy="6833667"/>
            <a:chOff x="0" y="-2"/>
            <a:chExt cx="9144000" cy="68336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582F613-763C-DD23-A765-D3CE50CCF612}"/>
                </a:ext>
              </a:extLst>
            </p:cNvPr>
            <p:cNvGrpSpPr/>
            <p:nvPr/>
          </p:nvGrpSpPr>
          <p:grpSpPr>
            <a:xfrm>
              <a:off x="0" y="-2"/>
              <a:ext cx="9144000" cy="1723598"/>
              <a:chOff x="0" y="-2"/>
              <a:chExt cx="9144000" cy="1723598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05D0792-9BD8-02B9-0FE9-05C5DEEF468D}"/>
                  </a:ext>
                </a:extLst>
              </p:cNvPr>
              <p:cNvSpPr/>
              <p:nvPr/>
            </p:nvSpPr>
            <p:spPr>
              <a:xfrm>
                <a:off x="0" y="-2"/>
                <a:ext cx="9144000" cy="961507"/>
              </a:xfrm>
              <a:prstGeom prst="rect">
                <a:avLst/>
              </a:prstGeom>
              <a:solidFill>
                <a:srgbClr val="CE2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4" name="Rectangle 8">
                <a:extLst>
                  <a:ext uri="{FF2B5EF4-FFF2-40B4-BE49-F238E27FC236}">
                    <a16:creationId xmlns:a16="http://schemas.microsoft.com/office/drawing/2014/main" id="{C18923AA-CE49-4E77-EAC4-96B9AB5BB727}"/>
                  </a:ext>
                </a:extLst>
              </p:cNvPr>
              <p:cNvSpPr/>
              <p:nvPr/>
            </p:nvSpPr>
            <p:spPr>
              <a:xfrm>
                <a:off x="184728" y="0"/>
                <a:ext cx="230909" cy="1723596"/>
              </a:xfrm>
              <a:custGeom>
                <a:avLst/>
                <a:gdLst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34109 w 434109"/>
                  <a:gd name="connsiteY2" fmla="*/ 5163127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24872 w 434109"/>
                  <a:gd name="connsiteY2" fmla="*/ 4747491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15636 w 434109"/>
                  <a:gd name="connsiteY2" fmla="*/ 4793673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109" h="5163127">
                    <a:moveTo>
                      <a:pt x="0" y="0"/>
                    </a:moveTo>
                    <a:lnTo>
                      <a:pt x="434109" y="0"/>
                    </a:lnTo>
                    <a:cubicBezTo>
                      <a:pt x="427951" y="1597891"/>
                      <a:pt x="421794" y="3195782"/>
                      <a:pt x="415636" y="4793673"/>
                    </a:cubicBezTo>
                    <a:lnTo>
                      <a:pt x="0" y="5163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52A3"/>
              </a:solidFill>
              <a:ln>
                <a:solidFill>
                  <a:srgbClr val="4D52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92F8DB-ED0B-A649-B45F-2D69574828FF}"/>
                </a:ext>
              </a:extLst>
            </p:cNvPr>
            <p:cNvGrpSpPr/>
            <p:nvPr/>
          </p:nvGrpSpPr>
          <p:grpSpPr>
            <a:xfrm>
              <a:off x="0" y="6485659"/>
              <a:ext cx="9144000" cy="348006"/>
              <a:chOff x="0" y="6485659"/>
              <a:chExt cx="9144000" cy="348006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EA6FD8F-FFF2-944B-D559-7FF7898CA0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6872" y="6556500"/>
                <a:ext cx="1288481" cy="277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ED06E04-C879-33E1-01A1-116CE2D19D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4824" y="6543675"/>
                <a:ext cx="1321123" cy="277165"/>
              </a:xfrm>
              <a:prstGeom prst="rect">
                <a:avLst/>
              </a:prstGeom>
            </p:spPr>
          </p:pic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3F4F57D2-C6D7-BAB7-8112-A378B313A221}"/>
                  </a:ext>
                </a:extLst>
              </p:cNvPr>
              <p:cNvCxnSpPr/>
              <p:nvPr/>
            </p:nvCxnSpPr>
            <p:spPr>
              <a:xfrm>
                <a:off x="0" y="6485659"/>
                <a:ext cx="9144000" cy="0"/>
              </a:xfrm>
              <a:prstGeom prst="line">
                <a:avLst/>
              </a:prstGeom>
              <a:ln w="12700">
                <a:solidFill>
                  <a:srgbClr val="4D52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9A7DD68-E274-C7E7-A463-C017674E60AE}"/>
                  </a:ext>
                </a:extLst>
              </p:cNvPr>
              <p:cNvSpPr txBox="1"/>
              <p:nvPr/>
            </p:nvSpPr>
            <p:spPr>
              <a:xfrm>
                <a:off x="381051" y="6569306"/>
                <a:ext cx="8229600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This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study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was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funded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by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the</a:t>
                </a:r>
                <a:r>
                  <a:rPr lang="sr-Latn-R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Horizon Europe Twinning 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Project </a:t>
                </a:r>
                <a:r>
                  <a:rPr lang="sr-Latn-RS" sz="1000" i="1" dirty="0">
                    <a:solidFill>
                      <a:srgbClr val="222222"/>
                    </a:solidFill>
                    <a:latin typeface="Arial" panose="020B0604020202020204" pitchFamily="34" charset="0"/>
                  </a:rPr>
                  <a:t>STEPUPIORS - 101079217</a:t>
                </a:r>
                <a:endParaRPr lang="en-US" sz="10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8077347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0BD887-3427-E244-EEB2-ECB74DD7D604}"/>
              </a:ext>
            </a:extLst>
          </p:cNvPr>
          <p:cNvSpPr/>
          <p:nvPr/>
        </p:nvSpPr>
        <p:spPr>
          <a:xfrm>
            <a:off x="0" y="-2"/>
            <a:ext cx="9144000" cy="961507"/>
          </a:xfrm>
          <a:prstGeom prst="rect">
            <a:avLst/>
          </a:prstGeom>
          <a:solidFill>
            <a:srgbClr val="CE2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12F8C0-A302-8623-B98C-154243E5E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872" y="6556500"/>
            <a:ext cx="1288481" cy="277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AABFDB-B740-BE8D-276D-440A112DED57}"/>
              </a:ext>
            </a:extLst>
          </p:cNvPr>
          <p:cNvSpPr txBox="1"/>
          <p:nvPr/>
        </p:nvSpPr>
        <p:spPr>
          <a:xfrm>
            <a:off x="323901" y="6569306"/>
            <a:ext cx="82296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This</a:t>
            </a:r>
            <a:r>
              <a:rPr lang="es-ES" sz="100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0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study</a:t>
            </a:r>
            <a:r>
              <a:rPr lang="es-ES" sz="100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0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was</a:t>
            </a:r>
            <a:r>
              <a:rPr lang="es-ES" sz="100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0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funded</a:t>
            </a:r>
            <a:r>
              <a:rPr lang="es-ES" sz="100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0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by</a:t>
            </a:r>
            <a:r>
              <a:rPr lang="es-ES" sz="100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s-ES" sz="10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sr-Latn-RS" sz="100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Horizon Europe Twinning </a:t>
            </a:r>
            <a:r>
              <a:rPr lang="es-ES" sz="100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Project </a:t>
            </a:r>
            <a:r>
              <a:rPr lang="sr-Latn-RS" sz="1000" i="1" dirty="0">
                <a:solidFill>
                  <a:srgbClr val="222222"/>
                </a:solidFill>
                <a:latin typeface="Arial" panose="020B0604020202020204" pitchFamily="34" charset="0"/>
              </a:rPr>
              <a:t>STEPUPIORS - 101079217</a:t>
            </a:r>
            <a:endParaRPr lang="en-US" sz="1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ACFCE2-AD36-10E5-BC91-EC35A80323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824" y="6543675"/>
            <a:ext cx="1321123" cy="27716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F2AD53-DDC6-2DA6-2AE5-3ACF68A26BE0}"/>
              </a:ext>
            </a:extLst>
          </p:cNvPr>
          <p:cNvCxnSpPr/>
          <p:nvPr/>
        </p:nvCxnSpPr>
        <p:spPr>
          <a:xfrm>
            <a:off x="0" y="6485659"/>
            <a:ext cx="9144000" cy="0"/>
          </a:xfrm>
          <a:prstGeom prst="line">
            <a:avLst/>
          </a:prstGeom>
          <a:ln w="12700">
            <a:solidFill>
              <a:srgbClr val="4D52A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8">
            <a:extLst>
              <a:ext uri="{FF2B5EF4-FFF2-40B4-BE49-F238E27FC236}">
                <a16:creationId xmlns:a16="http://schemas.microsoft.com/office/drawing/2014/main" id="{A4A34DCD-22D0-0C3F-C975-8E4812984BD1}"/>
              </a:ext>
            </a:extLst>
          </p:cNvPr>
          <p:cNvSpPr/>
          <p:nvPr/>
        </p:nvSpPr>
        <p:spPr>
          <a:xfrm>
            <a:off x="184728" y="0"/>
            <a:ext cx="230909" cy="1723596"/>
          </a:xfrm>
          <a:custGeom>
            <a:avLst/>
            <a:gdLst>
              <a:gd name="connsiteX0" fmla="*/ 0 w 434109"/>
              <a:gd name="connsiteY0" fmla="*/ 0 h 5163127"/>
              <a:gd name="connsiteX1" fmla="*/ 434109 w 434109"/>
              <a:gd name="connsiteY1" fmla="*/ 0 h 5163127"/>
              <a:gd name="connsiteX2" fmla="*/ 434109 w 434109"/>
              <a:gd name="connsiteY2" fmla="*/ 5163127 h 5163127"/>
              <a:gd name="connsiteX3" fmla="*/ 0 w 434109"/>
              <a:gd name="connsiteY3" fmla="*/ 5163127 h 5163127"/>
              <a:gd name="connsiteX4" fmla="*/ 0 w 434109"/>
              <a:gd name="connsiteY4" fmla="*/ 0 h 5163127"/>
              <a:gd name="connsiteX0" fmla="*/ 0 w 434109"/>
              <a:gd name="connsiteY0" fmla="*/ 0 h 5163127"/>
              <a:gd name="connsiteX1" fmla="*/ 434109 w 434109"/>
              <a:gd name="connsiteY1" fmla="*/ 0 h 5163127"/>
              <a:gd name="connsiteX2" fmla="*/ 424872 w 434109"/>
              <a:gd name="connsiteY2" fmla="*/ 4747491 h 5163127"/>
              <a:gd name="connsiteX3" fmla="*/ 0 w 434109"/>
              <a:gd name="connsiteY3" fmla="*/ 5163127 h 5163127"/>
              <a:gd name="connsiteX4" fmla="*/ 0 w 434109"/>
              <a:gd name="connsiteY4" fmla="*/ 0 h 5163127"/>
              <a:gd name="connsiteX0" fmla="*/ 0 w 434109"/>
              <a:gd name="connsiteY0" fmla="*/ 0 h 5163127"/>
              <a:gd name="connsiteX1" fmla="*/ 434109 w 434109"/>
              <a:gd name="connsiteY1" fmla="*/ 0 h 5163127"/>
              <a:gd name="connsiteX2" fmla="*/ 415636 w 434109"/>
              <a:gd name="connsiteY2" fmla="*/ 4793673 h 5163127"/>
              <a:gd name="connsiteX3" fmla="*/ 0 w 434109"/>
              <a:gd name="connsiteY3" fmla="*/ 5163127 h 5163127"/>
              <a:gd name="connsiteX4" fmla="*/ 0 w 434109"/>
              <a:gd name="connsiteY4" fmla="*/ 0 h 5163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4109" h="5163127">
                <a:moveTo>
                  <a:pt x="0" y="0"/>
                </a:moveTo>
                <a:lnTo>
                  <a:pt x="434109" y="0"/>
                </a:lnTo>
                <a:cubicBezTo>
                  <a:pt x="427951" y="1597891"/>
                  <a:pt x="421794" y="3195782"/>
                  <a:pt x="415636" y="4793673"/>
                </a:cubicBezTo>
                <a:lnTo>
                  <a:pt x="0" y="5163127"/>
                </a:lnTo>
                <a:lnTo>
                  <a:pt x="0" y="0"/>
                </a:lnTo>
                <a:close/>
              </a:path>
            </a:pathLst>
          </a:custGeom>
          <a:solidFill>
            <a:srgbClr val="4D52A3"/>
          </a:solidFill>
          <a:ln>
            <a:solidFill>
              <a:srgbClr val="4D52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3F25D9-785F-150A-178B-B6B75184D0D7}"/>
              </a:ext>
            </a:extLst>
          </p:cNvPr>
          <p:cNvSpPr txBox="1"/>
          <p:nvPr/>
        </p:nvSpPr>
        <p:spPr>
          <a:xfrm>
            <a:off x="3592946" y="185401"/>
            <a:ext cx="55510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r-Latn-RS" sz="4400" dirty="0">
                <a:solidFill>
                  <a:schemeClr val="bg1"/>
                </a:solidFill>
              </a:rPr>
              <a:t>Acknowledgements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9049E3-549D-D79B-B169-10165357DAF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556" y="5507566"/>
            <a:ext cx="2781867" cy="545119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1B1E18E0-A265-46EF-C6B3-E713CA6410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604315"/>
              </p:ext>
            </p:extLst>
          </p:nvPr>
        </p:nvGraphicFramePr>
        <p:xfrm>
          <a:off x="4682836" y="1730045"/>
          <a:ext cx="4124036" cy="518160"/>
        </p:xfrm>
        <a:graphic>
          <a:graphicData uri="http://schemas.openxmlformats.org/drawingml/2006/table">
            <a:tbl>
              <a:tblPr/>
              <a:tblGrid>
                <a:gridCol w="4124036">
                  <a:extLst>
                    <a:ext uri="{9D8B030D-6E8A-4147-A177-3AD203B41FA5}">
                      <a16:colId xmlns:a16="http://schemas.microsoft.com/office/drawing/2014/main" val="37899432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l-PL" sz="14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INSTITUTE FOR ONCOLOGY AND RADIOLOGY OF SERBIA</a:t>
                      </a:r>
                      <a:endParaRPr lang="pl-PL" sz="1400" b="1" dirty="0">
                        <a:effectLst/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3881978"/>
                  </a:ext>
                </a:extLst>
              </a:tr>
            </a:tbl>
          </a:graphicData>
        </a:graphic>
      </p:graphicFrame>
      <p:sp>
        <p:nvSpPr>
          <p:cNvPr id="16" name="Rectangle 1">
            <a:extLst>
              <a:ext uri="{FF2B5EF4-FFF2-40B4-BE49-F238E27FC236}">
                <a16:creationId xmlns:a16="http://schemas.microsoft.com/office/drawing/2014/main" id="{E857F2DA-0D92-996A-4374-80EB8E992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1825" y="3803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4F422ACD-9966-4883-A865-8B82789407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5157341"/>
              </p:ext>
            </p:extLst>
          </p:nvPr>
        </p:nvGraphicFramePr>
        <p:xfrm>
          <a:off x="4682836" y="2728940"/>
          <a:ext cx="4124036" cy="518160"/>
        </p:xfrm>
        <a:graphic>
          <a:graphicData uri="http://schemas.openxmlformats.org/drawingml/2006/table">
            <a:tbl>
              <a:tblPr/>
              <a:tblGrid>
                <a:gridCol w="4124036">
                  <a:extLst>
                    <a:ext uri="{9D8B030D-6E8A-4147-A177-3AD203B41FA5}">
                      <a16:colId xmlns:a16="http://schemas.microsoft.com/office/drawing/2014/main" val="37899432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CONSORCI INSTITUT D'INVESTIGACIONS</a:t>
                      </a:r>
                      <a:br>
                        <a:rPr lang="fr-FR" sz="14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lang="fr-FR" sz="14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BIOMEDIQUES AUGUST PI I SUNYER</a:t>
                      </a:r>
                      <a:endParaRPr lang="fr-FR" sz="1400" b="1" i="0" dirty="0">
                        <a:effectLst/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3881978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D0BC06A4-D5FC-034F-9781-7469851322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109991"/>
              </p:ext>
            </p:extLst>
          </p:nvPr>
        </p:nvGraphicFramePr>
        <p:xfrm>
          <a:off x="4682837" y="3337749"/>
          <a:ext cx="4124036" cy="304800"/>
        </p:xfrm>
        <a:graphic>
          <a:graphicData uri="http://schemas.openxmlformats.org/drawingml/2006/table">
            <a:tbl>
              <a:tblPr/>
              <a:tblGrid>
                <a:gridCol w="4124036">
                  <a:extLst>
                    <a:ext uri="{9D8B030D-6E8A-4147-A177-3AD203B41FA5}">
                      <a16:colId xmlns:a16="http://schemas.microsoft.com/office/drawing/2014/main" val="37899432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l-PL" sz="14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HOSPITAL CLINIC DE BARCELONA</a:t>
                      </a:r>
                      <a:endParaRPr lang="pl-PL" sz="1400" b="1" dirty="0">
                        <a:effectLst/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3881978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48C010C3-1865-5DA6-C9FD-8FA743A318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142897"/>
              </p:ext>
            </p:extLst>
          </p:nvPr>
        </p:nvGraphicFramePr>
        <p:xfrm>
          <a:off x="4682836" y="4289789"/>
          <a:ext cx="4124036" cy="518160"/>
        </p:xfrm>
        <a:graphic>
          <a:graphicData uri="http://schemas.openxmlformats.org/drawingml/2006/table">
            <a:tbl>
              <a:tblPr/>
              <a:tblGrid>
                <a:gridCol w="4124036">
                  <a:extLst>
                    <a:ext uri="{9D8B030D-6E8A-4147-A177-3AD203B41FA5}">
                      <a16:colId xmlns:a16="http://schemas.microsoft.com/office/drawing/2014/main" val="378994329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sr-Latn-RS" sz="14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THE NETHERLANDS CANCER INSTUTUTE </a:t>
                      </a:r>
                    </a:p>
                    <a:p>
                      <a:pPr algn="ctr"/>
                      <a:r>
                        <a:rPr lang="nl-NL" sz="1400" b="1" i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ANTONI VAN LEEUWENHOEK</a:t>
                      </a:r>
                      <a:endParaRPr lang="nl-NL" sz="1400" b="1" dirty="0">
                        <a:effectLst/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23881978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6FC32A76-28FB-7669-1143-1AD8875D34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47622"/>
              </p:ext>
            </p:extLst>
          </p:nvPr>
        </p:nvGraphicFramePr>
        <p:xfrm>
          <a:off x="4682837" y="5511291"/>
          <a:ext cx="4124036" cy="518160"/>
        </p:xfrm>
        <a:graphic>
          <a:graphicData uri="http://schemas.openxmlformats.org/drawingml/2006/table">
            <a:tbl>
              <a:tblPr/>
              <a:tblGrid>
                <a:gridCol w="4124036">
                  <a:extLst>
                    <a:ext uri="{9D8B030D-6E8A-4147-A177-3AD203B41FA5}">
                      <a16:colId xmlns:a16="http://schemas.microsoft.com/office/drawing/2014/main" val="36782124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cap="all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Biomedical Research Foundation</a:t>
                      </a:r>
                      <a:endParaRPr lang="sr-Latn-RS" sz="1400" b="1" i="0" cap="all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/>
                      <a:r>
                        <a:rPr lang="en-US" sz="1400" b="1" i="0" cap="all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Academy</a:t>
                      </a:r>
                      <a:r>
                        <a:rPr lang="en-US" sz="1400" b="1" i="0" cap="all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of Athens</a:t>
                      </a:r>
                      <a:r>
                        <a:rPr lang="sr-Latn-RS" sz="1400" b="1" i="0" cap="all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, greece</a:t>
                      </a:r>
                      <a:endParaRPr lang="en-US" sz="1400" b="1" cap="all" dirty="0">
                        <a:effectLst/>
                        <a:latin typeface="+mn-lt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814168"/>
                  </a:ext>
                </a:extLst>
              </a:tr>
            </a:tbl>
          </a:graphicData>
        </a:graphic>
      </p:graphicFrame>
      <p:sp>
        <p:nvSpPr>
          <p:cNvPr id="21" name="Rectangle 2">
            <a:extLst>
              <a:ext uri="{FF2B5EF4-FFF2-40B4-BE49-F238E27FC236}">
                <a16:creationId xmlns:a16="http://schemas.microsoft.com/office/drawing/2014/main" id="{D5564437-BEB6-7BF3-51FE-83D5D152A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6550" y="542468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616CB98B-C985-C739-2E1A-821011018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930" y="1661613"/>
            <a:ext cx="1966398" cy="52941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Picture 2" descr="Idibaps logo">
            <a:extLst>
              <a:ext uri="{FF2B5EF4-FFF2-40B4-BE49-F238E27FC236}">
                <a16:creationId xmlns:a16="http://schemas.microsoft.com/office/drawing/2014/main" id="{BE7ED49A-AD97-4494-8788-2E8F6EEE6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7" y="2591748"/>
            <a:ext cx="1509816" cy="57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tge 23">
            <a:extLst>
              <a:ext uri="{FF2B5EF4-FFF2-40B4-BE49-F238E27FC236}">
                <a16:creationId xmlns:a16="http://schemas.microsoft.com/office/drawing/2014/main" id="{1675794A-ED12-4B13-9731-EF9177AD4E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336" y="3284984"/>
            <a:ext cx="3164098" cy="646232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8C3D5599-9E17-1269-8354-34DC92DF9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315" y="4240151"/>
            <a:ext cx="1201918" cy="62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9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321357"/>
              </p:ext>
            </p:extLst>
          </p:nvPr>
        </p:nvGraphicFramePr>
        <p:xfrm>
          <a:off x="415637" y="965024"/>
          <a:ext cx="8514273" cy="4343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8514273">
                  <a:extLst>
                    <a:ext uri="{9D8B030D-6E8A-4147-A177-3AD203B41FA5}">
                      <a16:colId xmlns:a16="http://schemas.microsoft.com/office/drawing/2014/main" val="920797187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nl-NL" sz="2400" b="1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Cancer Data in cBioPortal</a:t>
                      </a:r>
                      <a:endParaRPr lang="en-US" sz="2400" b="1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681653"/>
                  </a:ext>
                </a:extLst>
              </a:tr>
            </a:tbl>
          </a:graphicData>
        </a:graphic>
      </p:graphicFrame>
      <p:sp>
        <p:nvSpPr>
          <p:cNvPr id="42" name="Rectangle 41">
            <a:extLst>
              <a:ext uri="{FF2B5EF4-FFF2-40B4-BE49-F238E27FC236}">
                <a16:creationId xmlns:a16="http://schemas.microsoft.com/office/drawing/2014/main" id="{E64EBDB4-642A-324A-9F94-E4A741F40F5C}"/>
              </a:ext>
            </a:extLst>
          </p:cNvPr>
          <p:cNvSpPr/>
          <p:nvPr/>
        </p:nvSpPr>
        <p:spPr>
          <a:xfrm>
            <a:off x="5273" y="3920544"/>
            <a:ext cx="675000" cy="1763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350" dirty="0">
                <a:solidFill>
                  <a:schemeClr val="tx2"/>
                </a:solidFill>
              </a:rPr>
              <a:t>Data integration platform</a:t>
            </a:r>
          </a:p>
        </p:txBody>
      </p:sp>
      <p:sp>
        <p:nvSpPr>
          <p:cNvPr id="44" name="Left Brace 43">
            <a:extLst>
              <a:ext uri="{FF2B5EF4-FFF2-40B4-BE49-F238E27FC236}">
                <a16:creationId xmlns:a16="http://schemas.microsoft.com/office/drawing/2014/main" id="{7E9D41EC-C46A-1D42-8033-0FDDD88186E2}"/>
              </a:ext>
            </a:extLst>
          </p:cNvPr>
          <p:cNvSpPr/>
          <p:nvPr/>
        </p:nvSpPr>
        <p:spPr>
          <a:xfrm>
            <a:off x="684000" y="4290687"/>
            <a:ext cx="238770" cy="1177577"/>
          </a:xfrm>
          <a:prstGeom prst="leftBrac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2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59F09D5-7083-F042-A139-77C25FF5CCB1}"/>
              </a:ext>
            </a:extLst>
          </p:cNvPr>
          <p:cNvSpPr/>
          <p:nvPr/>
        </p:nvSpPr>
        <p:spPr>
          <a:xfrm>
            <a:off x="955509" y="4455326"/>
            <a:ext cx="7824742" cy="1012937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2"/>
              </a:solidFill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D06FDC8-532C-3841-9DAA-D51E3B534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782" y="4497560"/>
            <a:ext cx="3373575" cy="763829"/>
          </a:xfrm>
          <a:prstGeom prst="rect">
            <a:avLst/>
          </a:prstGeom>
        </p:spPr>
      </p:pic>
      <p:sp>
        <p:nvSpPr>
          <p:cNvPr id="4" name="Left Brace 3">
            <a:extLst>
              <a:ext uri="{FF2B5EF4-FFF2-40B4-BE49-F238E27FC236}">
                <a16:creationId xmlns:a16="http://schemas.microsoft.com/office/drawing/2014/main" id="{A0AC6C2B-A638-50F1-A079-D17678578420}"/>
              </a:ext>
            </a:extLst>
          </p:cNvPr>
          <p:cNvSpPr/>
          <p:nvPr/>
        </p:nvSpPr>
        <p:spPr>
          <a:xfrm rot="16200000">
            <a:off x="4748495" y="368455"/>
            <a:ext cx="238770" cy="7824743"/>
          </a:xfrm>
          <a:prstGeom prst="leftBrace">
            <a:avLst>
              <a:gd name="adj1" fmla="val 150029"/>
              <a:gd name="adj2" fmla="val 50000"/>
            </a:avLst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2"/>
              </a:solidFill>
            </a:endParaRP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B2442418-7079-C51B-C0DD-E4755BF75A98}"/>
              </a:ext>
            </a:extLst>
          </p:cNvPr>
          <p:cNvGrpSpPr/>
          <p:nvPr/>
        </p:nvGrpSpPr>
        <p:grpSpPr>
          <a:xfrm>
            <a:off x="2465041" y="3138241"/>
            <a:ext cx="5846813" cy="1165860"/>
            <a:chOff x="2797278" y="3072029"/>
            <a:chExt cx="7795751" cy="1554480"/>
          </a:xfrm>
        </p:grpSpPr>
        <p:pic>
          <p:nvPicPr>
            <p:cNvPr id="110" name="Picture 109">
              <a:extLst>
                <a:ext uri="{FF2B5EF4-FFF2-40B4-BE49-F238E27FC236}">
                  <a16:creationId xmlns:a16="http://schemas.microsoft.com/office/drawing/2014/main" id="{A07E3388-75F2-CD98-BFF5-B22703899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4585" y="3072029"/>
              <a:ext cx="3358444" cy="1554480"/>
            </a:xfrm>
            <a:prstGeom prst="rect">
              <a:avLst/>
            </a:prstGeom>
          </p:spPr>
        </p:pic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BBB4478F-C0AC-266E-AAC8-3293FF47E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97278" y="3072029"/>
              <a:ext cx="2136610" cy="15544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3FE60FF-AF48-3DF0-5687-94FEBFCBA88E}"/>
              </a:ext>
            </a:extLst>
          </p:cNvPr>
          <p:cNvGrpSpPr/>
          <p:nvPr/>
        </p:nvGrpSpPr>
        <p:grpSpPr>
          <a:xfrm>
            <a:off x="0" y="-2"/>
            <a:ext cx="9144000" cy="6833667"/>
            <a:chOff x="0" y="-2"/>
            <a:chExt cx="9144000" cy="683366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16E8192-3A96-0813-2245-10248EDC1803}"/>
                </a:ext>
              </a:extLst>
            </p:cNvPr>
            <p:cNvGrpSpPr/>
            <p:nvPr/>
          </p:nvGrpSpPr>
          <p:grpSpPr>
            <a:xfrm>
              <a:off x="0" y="-2"/>
              <a:ext cx="9144000" cy="1723598"/>
              <a:chOff x="0" y="-2"/>
              <a:chExt cx="9144000" cy="1723598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0272E88-F02A-65F6-A89D-280BF20F30BF}"/>
                  </a:ext>
                </a:extLst>
              </p:cNvPr>
              <p:cNvSpPr/>
              <p:nvPr/>
            </p:nvSpPr>
            <p:spPr>
              <a:xfrm>
                <a:off x="0" y="-2"/>
                <a:ext cx="9144000" cy="961507"/>
              </a:xfrm>
              <a:prstGeom prst="rect">
                <a:avLst/>
              </a:prstGeom>
              <a:solidFill>
                <a:srgbClr val="CE2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2" name="Rectangle 8">
                <a:extLst>
                  <a:ext uri="{FF2B5EF4-FFF2-40B4-BE49-F238E27FC236}">
                    <a16:creationId xmlns:a16="http://schemas.microsoft.com/office/drawing/2014/main" id="{8533B422-9851-8E5C-BEC2-CA7610684CA8}"/>
                  </a:ext>
                </a:extLst>
              </p:cNvPr>
              <p:cNvSpPr/>
              <p:nvPr/>
            </p:nvSpPr>
            <p:spPr>
              <a:xfrm>
                <a:off x="184728" y="0"/>
                <a:ext cx="230909" cy="1723596"/>
              </a:xfrm>
              <a:custGeom>
                <a:avLst/>
                <a:gdLst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34109 w 434109"/>
                  <a:gd name="connsiteY2" fmla="*/ 5163127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24872 w 434109"/>
                  <a:gd name="connsiteY2" fmla="*/ 4747491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15636 w 434109"/>
                  <a:gd name="connsiteY2" fmla="*/ 4793673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109" h="5163127">
                    <a:moveTo>
                      <a:pt x="0" y="0"/>
                    </a:moveTo>
                    <a:lnTo>
                      <a:pt x="434109" y="0"/>
                    </a:lnTo>
                    <a:cubicBezTo>
                      <a:pt x="427951" y="1597891"/>
                      <a:pt x="421794" y="3195782"/>
                      <a:pt x="415636" y="4793673"/>
                    </a:cubicBezTo>
                    <a:lnTo>
                      <a:pt x="0" y="5163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52A3"/>
              </a:solidFill>
              <a:ln>
                <a:solidFill>
                  <a:srgbClr val="4D52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6100EC5-8DA9-AE75-F48D-042E46E4B077}"/>
                </a:ext>
              </a:extLst>
            </p:cNvPr>
            <p:cNvGrpSpPr/>
            <p:nvPr/>
          </p:nvGrpSpPr>
          <p:grpSpPr>
            <a:xfrm>
              <a:off x="0" y="6485659"/>
              <a:ext cx="9144000" cy="348006"/>
              <a:chOff x="0" y="6485659"/>
              <a:chExt cx="9144000" cy="348006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240EC13-7469-FF01-DA97-65F47A1015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86872" y="6556500"/>
                <a:ext cx="1288481" cy="277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CFE4F35-14E6-819A-2BE7-8194829E10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4824" y="6543675"/>
                <a:ext cx="1321123" cy="277165"/>
              </a:xfrm>
              <a:prstGeom prst="rect">
                <a:avLst/>
              </a:prstGeom>
            </p:spPr>
          </p:pic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27367278-089C-F73E-A438-ECF1F9F845B5}"/>
                  </a:ext>
                </a:extLst>
              </p:cNvPr>
              <p:cNvCxnSpPr/>
              <p:nvPr/>
            </p:nvCxnSpPr>
            <p:spPr>
              <a:xfrm>
                <a:off x="0" y="6485659"/>
                <a:ext cx="9144000" cy="0"/>
              </a:xfrm>
              <a:prstGeom prst="line">
                <a:avLst/>
              </a:prstGeom>
              <a:ln w="12700">
                <a:solidFill>
                  <a:srgbClr val="4D52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A7D22F3-8CE9-4179-0452-952B35F329AC}"/>
                  </a:ext>
                </a:extLst>
              </p:cNvPr>
              <p:cNvSpPr txBox="1"/>
              <p:nvPr/>
            </p:nvSpPr>
            <p:spPr>
              <a:xfrm>
                <a:off x="381051" y="6569306"/>
                <a:ext cx="8229600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This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study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was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funded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by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the</a:t>
                </a:r>
                <a:r>
                  <a:rPr lang="sr-Latn-R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Horizon Europe Twinning 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Project </a:t>
                </a:r>
                <a:r>
                  <a:rPr lang="sr-Latn-RS" sz="1000" i="1" dirty="0">
                    <a:solidFill>
                      <a:srgbClr val="222222"/>
                    </a:solidFill>
                    <a:latin typeface="Arial" panose="020B0604020202020204" pitchFamily="34" charset="0"/>
                  </a:rPr>
                  <a:t>STEPUPIORS - 101079217</a:t>
                </a:r>
                <a:endParaRPr lang="en-US" sz="1000" dirty="0"/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04F2FB8-D04F-53F3-D48F-6BA40D8C0E64}"/>
              </a:ext>
            </a:extLst>
          </p:cNvPr>
          <p:cNvGrpSpPr/>
          <p:nvPr/>
        </p:nvGrpSpPr>
        <p:grpSpPr>
          <a:xfrm>
            <a:off x="9008" y="1700518"/>
            <a:ext cx="8771243" cy="1474043"/>
            <a:chOff x="9008" y="1700518"/>
            <a:chExt cx="8771243" cy="1474043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E1812C3-64DD-0690-36A9-34D936001D37}"/>
                </a:ext>
              </a:extLst>
            </p:cNvPr>
            <p:cNvSpPr/>
            <p:nvPr/>
          </p:nvSpPr>
          <p:spPr>
            <a:xfrm>
              <a:off x="9008" y="1700519"/>
              <a:ext cx="674992" cy="13278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en-US" sz="1350" dirty="0">
                  <a:solidFill>
                    <a:schemeClr val="tx2"/>
                  </a:solidFill>
                </a:rPr>
                <a:t>Data Capturing Platforms</a:t>
              </a:r>
            </a:p>
          </p:txBody>
        </p:sp>
        <p:sp>
          <p:nvSpPr>
            <p:cNvPr id="79" name="Left Brace 78">
              <a:extLst>
                <a:ext uri="{FF2B5EF4-FFF2-40B4-BE49-F238E27FC236}">
                  <a16:creationId xmlns:a16="http://schemas.microsoft.com/office/drawing/2014/main" id="{2101B469-36EE-84CA-5182-80F2DBC52235}"/>
                </a:ext>
              </a:extLst>
            </p:cNvPr>
            <p:cNvSpPr/>
            <p:nvPr/>
          </p:nvSpPr>
          <p:spPr>
            <a:xfrm>
              <a:off x="682564" y="1700518"/>
              <a:ext cx="238770" cy="1371600"/>
            </a:xfrm>
            <a:prstGeom prst="leftBrac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2"/>
                </a:solidFill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39C0521-E418-6F16-7FB6-EDC97ED46302}"/>
                </a:ext>
              </a:extLst>
            </p:cNvPr>
            <p:cNvGrpSpPr/>
            <p:nvPr/>
          </p:nvGrpSpPr>
          <p:grpSpPr>
            <a:xfrm>
              <a:off x="955509" y="1751179"/>
              <a:ext cx="7824742" cy="1423382"/>
              <a:chOff x="955509" y="1751179"/>
              <a:chExt cx="7824742" cy="1423382"/>
            </a:xfrm>
          </p:grpSpPr>
          <p:pic>
            <p:nvPicPr>
              <p:cNvPr id="26" name="Graphic 25" descr="Test tubes with solid fill">
                <a:extLst>
                  <a:ext uri="{FF2B5EF4-FFF2-40B4-BE49-F238E27FC236}">
                    <a16:creationId xmlns:a16="http://schemas.microsoft.com/office/drawing/2014/main" id="{F27F1D4E-7B8F-59CD-A5F7-E9668DC4EE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591839" y="2598466"/>
                <a:ext cx="576095" cy="576095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86EBC16-E220-E38B-EE3D-2F117787BDA1}"/>
                  </a:ext>
                </a:extLst>
              </p:cNvPr>
              <p:cNvSpPr/>
              <p:nvPr/>
            </p:nvSpPr>
            <p:spPr>
              <a:xfrm>
                <a:off x="2085483" y="1787981"/>
                <a:ext cx="1028700" cy="1371601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2"/>
                  </a:solidFill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A83319FB-9B23-ED76-83B3-C9BA8754E7F0}"/>
                  </a:ext>
                </a:extLst>
              </p:cNvPr>
              <p:cNvSpPr/>
              <p:nvPr/>
            </p:nvSpPr>
            <p:spPr>
              <a:xfrm>
                <a:off x="2085483" y="1788043"/>
                <a:ext cx="1024324" cy="486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100" dirty="0">
                    <a:solidFill>
                      <a:schemeClr val="tx2"/>
                    </a:solidFill>
                  </a:rPr>
                  <a:t>Clinical Characteristics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F843634-5AF1-9C9F-9408-05CF289B38DC}"/>
                  </a:ext>
                </a:extLst>
              </p:cNvPr>
              <p:cNvSpPr/>
              <p:nvPr/>
            </p:nvSpPr>
            <p:spPr>
              <a:xfrm>
                <a:off x="955509" y="1787982"/>
                <a:ext cx="1028700" cy="1371600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2"/>
                  </a:solidFill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B6D8A41-48EF-D76D-0FE3-5B2488A85132}"/>
                  </a:ext>
                </a:extLst>
              </p:cNvPr>
              <p:cNvSpPr/>
              <p:nvPr/>
            </p:nvSpPr>
            <p:spPr>
              <a:xfrm>
                <a:off x="955509" y="1787981"/>
                <a:ext cx="1028700" cy="486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100" dirty="0">
                    <a:solidFill>
                      <a:schemeClr val="tx2"/>
                    </a:solidFill>
                  </a:rPr>
                  <a:t>Informed Consent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BEB2A62-ED3E-69BF-A6E7-55F5B19DA575}"/>
                  </a:ext>
                </a:extLst>
              </p:cNvPr>
              <p:cNvSpPr/>
              <p:nvPr/>
            </p:nvSpPr>
            <p:spPr>
              <a:xfrm>
                <a:off x="4353530" y="1751179"/>
                <a:ext cx="1028700" cy="486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100" dirty="0" err="1">
                    <a:solidFill>
                      <a:schemeClr val="tx2"/>
                    </a:solidFill>
                  </a:rPr>
                  <a:t>Biosamples</a:t>
                </a:r>
                <a:r>
                  <a:rPr lang="en-US" sz="1100" dirty="0">
                    <a:solidFill>
                      <a:schemeClr val="tx2"/>
                    </a:solidFill>
                  </a:rPr>
                  <a:t> &amp; Derivatives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DA5CC58-51C3-8FD5-9734-36330ACF06BC}"/>
                  </a:ext>
                </a:extLst>
              </p:cNvPr>
              <p:cNvSpPr/>
              <p:nvPr/>
            </p:nvSpPr>
            <p:spPr>
              <a:xfrm>
                <a:off x="5491605" y="1790972"/>
                <a:ext cx="1028700" cy="1371600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2"/>
                  </a:solidFill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D4D4409-F542-D4FF-E910-60B42037E4C4}"/>
                  </a:ext>
                </a:extLst>
              </p:cNvPr>
              <p:cNvSpPr/>
              <p:nvPr/>
            </p:nvSpPr>
            <p:spPr>
              <a:xfrm>
                <a:off x="4361631" y="1788348"/>
                <a:ext cx="1028700" cy="1371600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2"/>
                  </a:solidFill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ED57354-E0B8-42CC-32ED-41E22D800E0F}"/>
                  </a:ext>
                </a:extLst>
              </p:cNvPr>
              <p:cNvSpPr/>
              <p:nvPr/>
            </p:nvSpPr>
            <p:spPr>
              <a:xfrm>
                <a:off x="5463675" y="1785248"/>
                <a:ext cx="1028700" cy="486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100" dirty="0">
                    <a:solidFill>
                      <a:schemeClr val="tx2"/>
                    </a:solidFill>
                  </a:rPr>
                  <a:t>Pathology</a:t>
                </a:r>
                <a:endParaRPr lang="en-US" sz="1200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7F73EF5E-C726-911A-A1A5-DE7C64096C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16200000">
                <a:off x="5432442" y="2611242"/>
                <a:ext cx="600401" cy="332365"/>
              </a:xfrm>
              <a:prstGeom prst="rect">
                <a:avLst/>
              </a:prstGeom>
            </p:spPr>
          </p:pic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C0D381E-A4F7-C70E-13E2-2B258D7CF2EE}"/>
                  </a:ext>
                </a:extLst>
              </p:cNvPr>
              <p:cNvSpPr/>
              <p:nvPr/>
            </p:nvSpPr>
            <p:spPr>
              <a:xfrm>
                <a:off x="7751551" y="1787981"/>
                <a:ext cx="1028700" cy="1371601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2"/>
                  </a:solidFill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69C7D75-50BA-2997-A56D-5FF4D9C77D2D}"/>
                  </a:ext>
                </a:extLst>
              </p:cNvPr>
              <p:cNvSpPr/>
              <p:nvPr/>
            </p:nvSpPr>
            <p:spPr>
              <a:xfrm>
                <a:off x="7751551" y="1787981"/>
                <a:ext cx="1028700" cy="486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200" dirty="0">
                    <a:solidFill>
                      <a:schemeClr val="tx2"/>
                    </a:solidFill>
                  </a:rPr>
                  <a:t>PROMs </a:t>
                </a:r>
              </a:p>
              <a:p>
                <a:pPr algn="ctr"/>
                <a:r>
                  <a:rPr lang="en-US" sz="825" dirty="0">
                    <a:solidFill>
                      <a:schemeClr val="tx2"/>
                    </a:solidFill>
                  </a:rPr>
                  <a:t>Patient Reported Outcome Measures</a:t>
                </a:r>
              </a:p>
            </p:txBody>
          </p:sp>
          <p:pic>
            <p:nvPicPr>
              <p:cNvPr id="38" name="Graphic 330" descr="Checklist RTL">
                <a:extLst>
                  <a:ext uri="{FF2B5EF4-FFF2-40B4-BE49-F238E27FC236}">
                    <a16:creationId xmlns:a16="http://schemas.microsoft.com/office/drawing/2014/main" id="{C6F82987-FAC1-4224-9DBD-CE96C8844D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7803194" y="2234183"/>
                <a:ext cx="925415" cy="855758"/>
              </a:xfrm>
              <a:prstGeom prst="rect">
                <a:avLst/>
              </a:prstGeom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FC961FF6-DD61-BE91-36AE-08392E62CF77}"/>
                  </a:ext>
                </a:extLst>
              </p:cNvPr>
              <p:cNvSpPr/>
              <p:nvPr/>
            </p:nvSpPr>
            <p:spPr>
              <a:xfrm>
                <a:off x="6621579" y="1787981"/>
                <a:ext cx="1028700" cy="486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200" dirty="0">
                    <a:solidFill>
                      <a:schemeClr val="tx2"/>
                    </a:solidFill>
                  </a:rPr>
                  <a:t>Molecular Profiling</a:t>
                </a:r>
              </a:p>
            </p:txBody>
          </p:sp>
          <p:pic>
            <p:nvPicPr>
              <p:cNvPr id="40" name="Graphic 340" descr="DNA">
                <a:extLst>
                  <a:ext uri="{FF2B5EF4-FFF2-40B4-BE49-F238E27FC236}">
                    <a16:creationId xmlns:a16="http://schemas.microsoft.com/office/drawing/2014/main" id="{26B42710-3CB5-533B-3A63-5C4679F34A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/>
            </p:blipFill>
            <p:spPr>
              <a:xfrm>
                <a:off x="6714984" y="2271248"/>
                <a:ext cx="841890" cy="802686"/>
              </a:xfrm>
              <a:prstGeom prst="rect">
                <a:avLst/>
              </a:prstGeom>
            </p:spPr>
          </p:pic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9CB11150-D4C9-3956-34BA-C4D6170883AF}"/>
                  </a:ext>
                </a:extLst>
              </p:cNvPr>
              <p:cNvSpPr/>
              <p:nvPr/>
            </p:nvSpPr>
            <p:spPr>
              <a:xfrm>
                <a:off x="6621579" y="1791641"/>
                <a:ext cx="1028700" cy="1371601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2"/>
                  </a:solidFill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0DB69D7-ED39-AC80-DD17-5FBE1E78973A}"/>
                  </a:ext>
                </a:extLst>
              </p:cNvPr>
              <p:cNvSpPr/>
              <p:nvPr/>
            </p:nvSpPr>
            <p:spPr>
              <a:xfrm>
                <a:off x="3223557" y="1792663"/>
                <a:ext cx="1028700" cy="1371600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2"/>
                  </a:solidFill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26E0178D-6F7C-9F6E-1DDA-FABA76A8A83F}"/>
                  </a:ext>
                </a:extLst>
              </p:cNvPr>
              <p:cNvSpPr/>
              <p:nvPr/>
            </p:nvSpPr>
            <p:spPr>
              <a:xfrm>
                <a:off x="3215457" y="1787981"/>
                <a:ext cx="1044900" cy="486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200" dirty="0">
                    <a:solidFill>
                      <a:schemeClr val="tx2"/>
                    </a:solidFill>
                  </a:rPr>
                  <a:t>Imaging</a:t>
                </a:r>
              </a:p>
            </p:txBody>
          </p:sp>
          <p:pic>
            <p:nvPicPr>
              <p:cNvPr id="51" name="Graphic 6">
                <a:extLst>
                  <a:ext uri="{FF2B5EF4-FFF2-40B4-BE49-F238E27FC236}">
                    <a16:creationId xmlns:a16="http://schemas.microsoft.com/office/drawing/2014/main" id="{B63A3CB1-61D9-5B75-EA64-1D0D68A0C9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3356821" y="2245340"/>
                <a:ext cx="701031" cy="701031"/>
              </a:xfrm>
              <a:prstGeom prst="rect">
                <a:avLst/>
              </a:prstGeom>
            </p:spPr>
          </p:pic>
          <p:pic>
            <p:nvPicPr>
              <p:cNvPr id="52" name="Graphic 51" descr="Users with solid fill">
                <a:extLst>
                  <a:ext uri="{FF2B5EF4-FFF2-40B4-BE49-F238E27FC236}">
                    <a16:creationId xmlns:a16="http://schemas.microsoft.com/office/drawing/2014/main" id="{AA205DD6-B3F0-A3C6-9F5B-32A211FE1D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071513" y="2286477"/>
                <a:ext cx="782431" cy="782431"/>
              </a:xfrm>
              <a:prstGeom prst="rect">
                <a:avLst/>
              </a:prstGeom>
            </p:spPr>
          </p:pic>
          <p:pic>
            <p:nvPicPr>
              <p:cNvPr id="53" name="Graphic 52" descr="Barcode with solid fill">
                <a:extLst>
                  <a:ext uri="{FF2B5EF4-FFF2-40B4-BE49-F238E27FC236}">
                    <a16:creationId xmlns:a16="http://schemas.microsoft.com/office/drawing/2014/main" id="{E9C2546D-C92A-93EF-2B1B-E3D81DC05E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218821" y="2112570"/>
                <a:ext cx="447862" cy="447862"/>
              </a:xfrm>
              <a:prstGeom prst="rect">
                <a:avLst/>
              </a:prstGeom>
            </p:spPr>
          </p:pic>
          <p:pic>
            <p:nvPicPr>
              <p:cNvPr id="54" name="Graphic 53" descr="Hospital with solid fill">
                <a:extLst>
                  <a:ext uri="{FF2B5EF4-FFF2-40B4-BE49-F238E27FC236}">
                    <a16:creationId xmlns:a16="http://schemas.microsoft.com/office/drawing/2014/main" id="{A619E579-7335-580E-BA45-CB0C58DB0A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rcRect l="29688" r="32493"/>
              <a:stretch/>
            </p:blipFill>
            <p:spPr>
              <a:xfrm>
                <a:off x="2181332" y="2131422"/>
                <a:ext cx="376774" cy="996283"/>
              </a:xfrm>
              <a:prstGeom prst="rect">
                <a:avLst/>
              </a:prstGeom>
            </p:spPr>
          </p:pic>
          <p:pic>
            <p:nvPicPr>
              <p:cNvPr id="55" name="Graphic 54" descr="User with solid fill">
                <a:extLst>
                  <a:ext uri="{FF2B5EF4-FFF2-40B4-BE49-F238E27FC236}">
                    <a16:creationId xmlns:a16="http://schemas.microsoft.com/office/drawing/2014/main" id="{7163ADCD-FCA4-DDA3-4436-87256A8D92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2531081" y="2444482"/>
                <a:ext cx="517558" cy="517558"/>
              </a:xfrm>
              <a:prstGeom prst="rect">
                <a:avLst/>
              </a:prstGeom>
            </p:spPr>
          </p:pic>
          <p:pic>
            <p:nvPicPr>
              <p:cNvPr id="57" name="Graphic 56" descr="Microscope with solid fill">
                <a:extLst>
                  <a:ext uri="{FF2B5EF4-FFF2-40B4-BE49-F238E27FC236}">
                    <a16:creationId xmlns:a16="http://schemas.microsoft.com/office/drawing/2014/main" id="{90A3FA36-5E67-5819-3E67-E4BC7EDEBC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5781439" y="2191859"/>
                <a:ext cx="754512" cy="754512"/>
              </a:xfrm>
              <a:prstGeom prst="rect">
                <a:avLst/>
              </a:prstGeom>
            </p:spPr>
          </p:pic>
        </p:grp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00762258-9C57-EBF7-76D5-3C612662F4C3}"/>
              </a:ext>
            </a:extLst>
          </p:cNvPr>
          <p:cNvSpPr/>
          <p:nvPr/>
        </p:nvSpPr>
        <p:spPr>
          <a:xfrm rot="5400000">
            <a:off x="4740477" y="3579621"/>
            <a:ext cx="271007" cy="40179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350" dirty="0">
                <a:solidFill>
                  <a:schemeClr val="accent1">
                    <a:lumMod val="75000"/>
                  </a:schemeClr>
                </a:solidFill>
              </a:rPr>
              <a:t>Integration, Analysis &amp; </a:t>
            </a:r>
            <a:r>
              <a:rPr lang="en-GB" sz="1350" noProof="0" dirty="0">
                <a:solidFill>
                  <a:schemeClr val="accent1">
                    <a:lumMod val="75000"/>
                  </a:schemeClr>
                </a:solidFill>
              </a:rPr>
              <a:t>Visualisation</a:t>
            </a:r>
            <a:endParaRPr lang="en-US" sz="135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E1A6ED-44CE-731D-8BEA-FEA700CAA495}"/>
              </a:ext>
            </a:extLst>
          </p:cNvPr>
          <p:cNvPicPr>
            <a:picLocks noChangeAspect="1"/>
          </p:cNvPicPr>
          <p:nvPr/>
        </p:nvPicPr>
        <p:blipFill>
          <a:blip r:embed="rId27">
            <a:biLevel thresh="75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526" l="4936" r="95494">
                        <a14:foregroundMark x1="4936" y1="66842" x2="8369" y2="62105"/>
                        <a14:foregroundMark x1="87124" y1="29211" x2="89270" y2="47895"/>
                        <a14:foregroundMark x1="92918" y1="31053" x2="92704" y2="42632"/>
                        <a14:foregroundMark x1="95064" y1="33158" x2="95494" y2="39474"/>
                        <a14:foregroundMark x1="60730" y1="90526" x2="69957" y2="894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2191859"/>
            <a:ext cx="536765" cy="4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75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222" y="4803337"/>
            <a:ext cx="8491556" cy="1158414"/>
          </a:xfrm>
        </p:spPr>
        <p:txBody>
          <a:bodyPr>
            <a:normAutofit/>
          </a:bodyPr>
          <a:lstStyle/>
          <a:p>
            <a:r>
              <a:rPr lang="en-US" sz="1500" dirty="0">
                <a:solidFill>
                  <a:schemeClr val="accent1">
                    <a:lumMod val="75000"/>
                  </a:schemeClr>
                </a:solidFill>
              </a:rPr>
              <a:t>Make complex cancer genomic data accessible and interpretable for cancer biologists and clinicians</a:t>
            </a:r>
          </a:p>
          <a:p>
            <a:endParaRPr lang="en-US" sz="15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nl-NL" sz="15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4787" y="5174795"/>
            <a:ext cx="213872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>
                <a:solidFill>
                  <a:schemeClr val="accent1">
                    <a:lumMod val="75000"/>
                  </a:schemeClr>
                </a:solidFill>
              </a:rPr>
              <a:t>Cerami</a:t>
            </a:r>
            <a:r>
              <a:rPr lang="en-US" sz="1050" dirty="0">
                <a:solidFill>
                  <a:schemeClr val="accent1">
                    <a:lumMod val="75000"/>
                  </a:schemeClr>
                </a:solidFill>
              </a:rPr>
              <a:t> et al. </a:t>
            </a:r>
            <a:r>
              <a:rPr lang="en-US" sz="1050" i="1" dirty="0">
                <a:solidFill>
                  <a:schemeClr val="accent1">
                    <a:lumMod val="75000"/>
                  </a:schemeClr>
                </a:solidFill>
              </a:rPr>
              <a:t>Cancer Discovery</a:t>
            </a:r>
            <a:r>
              <a:rPr lang="en-US" sz="1050" dirty="0">
                <a:solidFill>
                  <a:schemeClr val="accent1">
                    <a:lumMod val="75000"/>
                  </a:schemeClr>
                </a:solidFill>
              </a:rPr>
              <a:t> 2012</a:t>
            </a:r>
          </a:p>
          <a:p>
            <a:r>
              <a:rPr lang="en-US" sz="1050" dirty="0">
                <a:solidFill>
                  <a:schemeClr val="accent1">
                    <a:lumMod val="75000"/>
                  </a:schemeClr>
                </a:solidFill>
              </a:rPr>
              <a:t>Gao et al. </a:t>
            </a:r>
            <a:r>
              <a:rPr lang="en-US" sz="1050" i="1" dirty="0">
                <a:solidFill>
                  <a:schemeClr val="accent1">
                    <a:lumMod val="75000"/>
                  </a:schemeClr>
                </a:solidFill>
              </a:rPr>
              <a:t>Science Signaling</a:t>
            </a:r>
            <a:r>
              <a:rPr lang="en-US" sz="1050" dirty="0">
                <a:solidFill>
                  <a:schemeClr val="accent1">
                    <a:lumMod val="75000"/>
                  </a:schemeClr>
                </a:solidFill>
              </a:rPr>
              <a:t> 2013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63FE75-2900-F332-939B-3CE999EF39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9" t="45350" r="10933"/>
          <a:stretch/>
        </p:blipFill>
        <p:spPr>
          <a:xfrm>
            <a:off x="731112" y="1943150"/>
            <a:ext cx="7193697" cy="25547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20E827E-8696-B91D-C203-2D43212E2177}"/>
              </a:ext>
            </a:extLst>
          </p:cNvPr>
          <p:cNvGrpSpPr/>
          <p:nvPr/>
        </p:nvGrpSpPr>
        <p:grpSpPr>
          <a:xfrm>
            <a:off x="0" y="19876"/>
            <a:ext cx="9144000" cy="6833667"/>
            <a:chOff x="0" y="-2"/>
            <a:chExt cx="9144000" cy="683366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5842C44-7DF0-B543-94BE-791DB987B3FD}"/>
                </a:ext>
              </a:extLst>
            </p:cNvPr>
            <p:cNvGrpSpPr/>
            <p:nvPr/>
          </p:nvGrpSpPr>
          <p:grpSpPr>
            <a:xfrm>
              <a:off x="0" y="-2"/>
              <a:ext cx="9144000" cy="1723598"/>
              <a:chOff x="0" y="-2"/>
              <a:chExt cx="9144000" cy="1723598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936A37-EE2B-FC6D-EC4C-37639127219C}"/>
                  </a:ext>
                </a:extLst>
              </p:cNvPr>
              <p:cNvSpPr/>
              <p:nvPr/>
            </p:nvSpPr>
            <p:spPr>
              <a:xfrm>
                <a:off x="0" y="-2"/>
                <a:ext cx="9144000" cy="961507"/>
              </a:xfrm>
              <a:prstGeom prst="rect">
                <a:avLst/>
              </a:prstGeom>
              <a:solidFill>
                <a:srgbClr val="CE2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3" name="Rectangle 8">
                <a:extLst>
                  <a:ext uri="{FF2B5EF4-FFF2-40B4-BE49-F238E27FC236}">
                    <a16:creationId xmlns:a16="http://schemas.microsoft.com/office/drawing/2014/main" id="{34331754-B8F0-D81E-2182-691AF8B7AD82}"/>
                  </a:ext>
                </a:extLst>
              </p:cNvPr>
              <p:cNvSpPr/>
              <p:nvPr/>
            </p:nvSpPr>
            <p:spPr>
              <a:xfrm>
                <a:off x="184728" y="0"/>
                <a:ext cx="230909" cy="1723596"/>
              </a:xfrm>
              <a:custGeom>
                <a:avLst/>
                <a:gdLst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34109 w 434109"/>
                  <a:gd name="connsiteY2" fmla="*/ 5163127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24872 w 434109"/>
                  <a:gd name="connsiteY2" fmla="*/ 4747491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15636 w 434109"/>
                  <a:gd name="connsiteY2" fmla="*/ 4793673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109" h="5163127">
                    <a:moveTo>
                      <a:pt x="0" y="0"/>
                    </a:moveTo>
                    <a:lnTo>
                      <a:pt x="434109" y="0"/>
                    </a:lnTo>
                    <a:cubicBezTo>
                      <a:pt x="427951" y="1597891"/>
                      <a:pt x="421794" y="3195782"/>
                      <a:pt x="415636" y="4793673"/>
                    </a:cubicBezTo>
                    <a:lnTo>
                      <a:pt x="0" y="5163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52A3"/>
              </a:solidFill>
              <a:ln>
                <a:solidFill>
                  <a:srgbClr val="4D52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58C7C27-9022-5D26-77ED-626D84D9D2ED}"/>
                </a:ext>
              </a:extLst>
            </p:cNvPr>
            <p:cNvGrpSpPr/>
            <p:nvPr/>
          </p:nvGrpSpPr>
          <p:grpSpPr>
            <a:xfrm>
              <a:off x="0" y="6485659"/>
              <a:ext cx="9144000" cy="348006"/>
              <a:chOff x="0" y="6485659"/>
              <a:chExt cx="9144000" cy="34800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9B512DF-AC18-C0B5-5622-454D4DDE74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86872" y="6556500"/>
                <a:ext cx="1288481" cy="277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AC2D04D-A945-B7D5-BA52-EC0F07F69E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4824" y="6543675"/>
                <a:ext cx="1321123" cy="277165"/>
              </a:xfrm>
              <a:prstGeom prst="rect">
                <a:avLst/>
              </a:prstGeom>
            </p:spPr>
          </p:pic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5F2D7944-D717-1816-CA77-86AF823192BB}"/>
                  </a:ext>
                </a:extLst>
              </p:cNvPr>
              <p:cNvCxnSpPr/>
              <p:nvPr/>
            </p:nvCxnSpPr>
            <p:spPr>
              <a:xfrm>
                <a:off x="0" y="6485659"/>
                <a:ext cx="9144000" cy="0"/>
              </a:xfrm>
              <a:prstGeom prst="line">
                <a:avLst/>
              </a:prstGeom>
              <a:ln w="12700">
                <a:solidFill>
                  <a:srgbClr val="4D52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44D23E4-7565-D964-CB85-6681584BB06A}"/>
                  </a:ext>
                </a:extLst>
              </p:cNvPr>
              <p:cNvSpPr txBox="1"/>
              <p:nvPr/>
            </p:nvSpPr>
            <p:spPr>
              <a:xfrm>
                <a:off x="381051" y="6569306"/>
                <a:ext cx="8229600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This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study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was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funded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by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the</a:t>
                </a:r>
                <a:r>
                  <a:rPr lang="sr-Latn-R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Horizon Europe Twinning 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Project </a:t>
                </a:r>
                <a:r>
                  <a:rPr lang="sr-Latn-RS" sz="1000" i="1" dirty="0">
                    <a:solidFill>
                      <a:srgbClr val="222222"/>
                    </a:solidFill>
                    <a:latin typeface="Arial" panose="020B0604020202020204" pitchFamily="34" charset="0"/>
                  </a:rPr>
                  <a:t>STEPUPIORS - 101079217</a:t>
                </a:r>
                <a:endParaRPr lang="en-US" sz="1000" dirty="0"/>
              </a:p>
            </p:txBody>
          </p:sp>
        </p:grpSp>
      </p:grp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8BA6BA60-7E6A-9E0D-B560-CC9DF8897C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8016806"/>
              </p:ext>
            </p:extLst>
          </p:nvPr>
        </p:nvGraphicFramePr>
        <p:xfrm>
          <a:off x="415637" y="965024"/>
          <a:ext cx="8514273" cy="4343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8514273">
                  <a:extLst>
                    <a:ext uri="{9D8B030D-6E8A-4147-A177-3AD203B41FA5}">
                      <a16:colId xmlns:a16="http://schemas.microsoft.com/office/drawing/2014/main" val="920797187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nl-NL" sz="2400" b="1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The cBioPortal </a:t>
                      </a:r>
                      <a:r>
                        <a:rPr lang="nl-NL" sz="2400" b="1" i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for</a:t>
                      </a:r>
                      <a:r>
                        <a:rPr lang="nl-NL" sz="2400" b="1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 Cancer </a:t>
                      </a:r>
                      <a:r>
                        <a:rPr lang="nl-NL" sz="2400" b="1" i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Genomics</a:t>
                      </a:r>
                      <a:endParaRPr lang="en-US" sz="2400" b="1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681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9837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4472" y="2415287"/>
            <a:ext cx="9056550" cy="1628925"/>
            <a:chOff x="0" y="1528400"/>
            <a:chExt cx="12075400" cy="2171900"/>
          </a:xfrm>
        </p:grpSpPr>
        <p:pic>
          <p:nvPicPr>
            <p:cNvPr id="465" name="Google Shape;465;p9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226934" y="1528400"/>
              <a:ext cx="10692831" cy="2102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6" name="Google Shape;466;p99"/>
            <p:cNvSpPr txBox="1"/>
            <p:nvPr/>
          </p:nvSpPr>
          <p:spPr>
            <a:xfrm>
              <a:off x="11088000" y="2674033"/>
              <a:ext cx="819600" cy="44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/>
              <a:r>
                <a:rPr lang="en" sz="900" b="1">
                  <a:solidFill>
                    <a:srgbClr val="758185"/>
                  </a:solidFill>
                </a:rPr>
                <a:t>10,000</a:t>
              </a:r>
              <a:endParaRPr sz="900" b="1">
                <a:solidFill>
                  <a:srgbClr val="758185"/>
                </a:solidFill>
              </a:endParaRPr>
            </a:p>
          </p:txBody>
        </p:sp>
        <p:sp>
          <p:nvSpPr>
            <p:cNvPr id="467" name="Google Shape;467;p99"/>
            <p:cNvSpPr txBox="1"/>
            <p:nvPr/>
          </p:nvSpPr>
          <p:spPr>
            <a:xfrm>
              <a:off x="11088000" y="2070917"/>
              <a:ext cx="819600" cy="44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r"/>
              <a:r>
                <a:rPr lang="en" sz="900" b="1">
                  <a:solidFill>
                    <a:srgbClr val="758185"/>
                  </a:solidFill>
                </a:rPr>
                <a:t>20,000</a:t>
              </a:r>
              <a:endParaRPr sz="900" b="1">
                <a:solidFill>
                  <a:srgbClr val="758185"/>
                </a:solidFill>
              </a:endParaRPr>
            </a:p>
          </p:txBody>
        </p:sp>
        <p:sp>
          <p:nvSpPr>
            <p:cNvPr id="468" name="Google Shape;468;p99"/>
            <p:cNvSpPr txBox="1"/>
            <p:nvPr/>
          </p:nvSpPr>
          <p:spPr>
            <a:xfrm>
              <a:off x="11088000" y="1578367"/>
              <a:ext cx="819600" cy="30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0" rIns="91425" bIns="91425" anchor="t" anchorCtr="0">
              <a:noAutofit/>
            </a:bodyPr>
            <a:lstStyle/>
            <a:p>
              <a:pPr algn="r"/>
              <a:r>
                <a:rPr lang="en" sz="900" b="1" dirty="0">
                  <a:solidFill>
                    <a:srgbClr val="758185"/>
                  </a:solidFill>
                </a:rPr>
                <a:t>30,000</a:t>
              </a:r>
              <a:endParaRPr sz="900" b="1" dirty="0">
                <a:solidFill>
                  <a:srgbClr val="758185"/>
                </a:solidFill>
              </a:endParaRPr>
            </a:p>
          </p:txBody>
        </p:sp>
        <p:sp>
          <p:nvSpPr>
            <p:cNvPr id="469" name="Google Shape;469;p99"/>
            <p:cNvSpPr txBox="1"/>
            <p:nvPr/>
          </p:nvSpPr>
          <p:spPr>
            <a:xfrm rot="5400000">
              <a:off x="11074600" y="2329200"/>
              <a:ext cx="1754800" cy="24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0" rIns="91425" bIns="0" anchor="t" anchorCtr="0">
              <a:noAutofit/>
            </a:bodyPr>
            <a:lstStyle/>
            <a:p>
              <a:r>
                <a:rPr lang="en" sz="1000" b="1">
                  <a:solidFill>
                    <a:schemeClr val="dk1"/>
                  </a:solidFill>
                </a:rPr>
                <a:t>Weekly user visits</a:t>
              </a:r>
              <a:endParaRPr sz="1000" b="1">
                <a:solidFill>
                  <a:schemeClr val="dk1"/>
                </a:solidFill>
              </a:endParaRPr>
            </a:p>
          </p:txBody>
        </p:sp>
        <p:cxnSp>
          <p:nvCxnSpPr>
            <p:cNvPr id="470" name="Google Shape;470;p99"/>
            <p:cNvCxnSpPr/>
            <p:nvPr/>
          </p:nvCxnSpPr>
          <p:spPr>
            <a:xfrm rot="10800000">
              <a:off x="140533" y="3387200"/>
              <a:ext cx="10864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471" name="Google Shape;471;p99"/>
            <p:cNvSpPr txBox="1"/>
            <p:nvPr/>
          </p:nvSpPr>
          <p:spPr>
            <a:xfrm>
              <a:off x="0" y="3391224"/>
              <a:ext cx="756800" cy="3090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>
                <a:lnSpc>
                  <a:spcPct val="30000"/>
                </a:lnSpc>
              </a:pPr>
              <a:r>
                <a:rPr lang="en" sz="900">
                  <a:solidFill>
                    <a:srgbClr val="434343"/>
                  </a:solidFill>
                </a:rPr>
                <a:t>2006</a:t>
              </a:r>
              <a:endParaRPr sz="900">
                <a:solidFill>
                  <a:srgbClr val="434343"/>
                </a:solidFill>
              </a:endParaRPr>
            </a:p>
          </p:txBody>
        </p:sp>
        <p:sp>
          <p:nvSpPr>
            <p:cNvPr id="472" name="Google Shape;472;p99"/>
            <p:cNvSpPr txBox="1"/>
            <p:nvPr/>
          </p:nvSpPr>
          <p:spPr>
            <a:xfrm>
              <a:off x="386133" y="3391224"/>
              <a:ext cx="756800" cy="3090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/>
            <a:p>
              <a:pPr>
                <a:lnSpc>
                  <a:spcPct val="30000"/>
                </a:lnSpc>
              </a:pPr>
              <a:r>
                <a:rPr lang="en" sz="900">
                  <a:solidFill>
                    <a:srgbClr val="434343"/>
                  </a:solidFill>
                </a:rPr>
                <a:t>2008</a:t>
              </a:r>
              <a:endParaRPr sz="900">
                <a:solidFill>
                  <a:srgbClr val="434343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35250" y="4021529"/>
            <a:ext cx="8075135" cy="342900"/>
            <a:chOff x="580333" y="3736439"/>
            <a:chExt cx="10766847" cy="457200"/>
          </a:xfrm>
        </p:grpSpPr>
        <p:sp>
          <p:nvSpPr>
            <p:cNvPr id="476" name="Google Shape;476;p99"/>
            <p:cNvSpPr txBox="1"/>
            <p:nvPr/>
          </p:nvSpPr>
          <p:spPr>
            <a:xfrm>
              <a:off x="5855013" y="3736439"/>
              <a:ext cx="18112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sz="900" dirty="0">
                  <a:solidFill>
                    <a:schemeClr val="dk1"/>
                  </a:solidFill>
                </a:rPr>
                <a:t>Open source transition </a:t>
              </a:r>
              <a:endParaRPr sz="900" dirty="0">
                <a:solidFill>
                  <a:schemeClr val="dk1"/>
                </a:solidFill>
              </a:endParaRPr>
            </a:p>
            <a:p>
              <a:r>
                <a:rPr lang="en" sz="900" dirty="0">
                  <a:solidFill>
                    <a:schemeClr val="dk1"/>
                  </a:solidFill>
                </a:rPr>
                <a:t>(MSK, DFCI &amp; Hyve)</a:t>
              </a:r>
              <a:endParaRPr sz="900" dirty="0">
                <a:solidFill>
                  <a:schemeClr val="dk1"/>
                </a:solidFill>
              </a:endParaRPr>
            </a:p>
          </p:txBody>
        </p:sp>
        <p:sp>
          <p:nvSpPr>
            <p:cNvPr id="478" name="Google Shape;478;p99"/>
            <p:cNvSpPr txBox="1"/>
            <p:nvPr/>
          </p:nvSpPr>
          <p:spPr>
            <a:xfrm>
              <a:off x="665548" y="3736439"/>
              <a:ext cx="20068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" sz="900">
                  <a:solidFill>
                    <a:schemeClr val="dk1"/>
                  </a:solidFill>
                </a:rPr>
                <a:t>Start of cBioPortal</a:t>
              </a:r>
              <a:endParaRPr sz="900">
                <a:solidFill>
                  <a:schemeClr val="dk1"/>
                </a:solidFill>
              </a:endParaRPr>
            </a:p>
            <a:p>
              <a:pPr algn="ctr"/>
              <a:r>
                <a:rPr lang="en" sz="900">
                  <a:solidFill>
                    <a:schemeClr val="dk1"/>
                  </a:solidFill>
                </a:rPr>
                <a:t>Query/Results view</a:t>
              </a:r>
              <a:endParaRPr sz="900">
                <a:solidFill>
                  <a:schemeClr val="dk1"/>
                </a:solidFill>
              </a:endParaRPr>
            </a:p>
          </p:txBody>
        </p:sp>
        <p:pic>
          <p:nvPicPr>
            <p:cNvPr id="481" name="Google Shape;481;p99"/>
            <p:cNvPicPr preferRelativeResize="0"/>
            <p:nvPr/>
          </p:nvPicPr>
          <p:blipFill rotWithShape="1">
            <a:blip r:embed="rId4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0333" y="3822205"/>
              <a:ext cx="288400" cy="2856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2" name="Google Shape;482;p99"/>
            <p:cNvPicPr preferRelativeResize="0"/>
            <p:nvPr/>
          </p:nvPicPr>
          <p:blipFill rotWithShape="1">
            <a:blip r:embed="rId4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02451" y="3822205"/>
              <a:ext cx="288400" cy="2856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3" name="Google Shape;483;p99"/>
            <p:cNvSpPr txBox="1"/>
            <p:nvPr/>
          </p:nvSpPr>
          <p:spPr>
            <a:xfrm>
              <a:off x="3700646" y="3736439"/>
              <a:ext cx="14132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sz="900">
                  <a:solidFill>
                    <a:schemeClr val="dk1"/>
                  </a:solidFill>
                </a:rPr>
                <a:t>Patient View Study View</a:t>
              </a:r>
              <a:endParaRPr sz="900">
                <a:solidFill>
                  <a:schemeClr val="dk1"/>
                </a:solidFill>
              </a:endParaRPr>
            </a:p>
          </p:txBody>
        </p:sp>
        <p:pic>
          <p:nvPicPr>
            <p:cNvPr id="490" name="Google Shape;490;p99"/>
            <p:cNvPicPr preferRelativeResize="0"/>
            <p:nvPr/>
          </p:nvPicPr>
          <p:blipFill rotWithShape="1">
            <a:blip r:embed="rId5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56800" y="3825259"/>
              <a:ext cx="288400" cy="2795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3" name="Google Shape;493;p99"/>
            <p:cNvPicPr preferRelativeResize="0"/>
            <p:nvPr/>
          </p:nvPicPr>
          <p:blipFill rotWithShape="1">
            <a:blip r:embed="rId5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75284" y="3825259"/>
              <a:ext cx="288400" cy="2795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4" name="Google Shape;494;p99"/>
            <p:cNvSpPr txBox="1"/>
            <p:nvPr/>
          </p:nvSpPr>
          <p:spPr>
            <a:xfrm>
              <a:off x="7850880" y="3736439"/>
              <a:ext cx="18988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sz="900">
                  <a:solidFill>
                    <a:schemeClr val="dk1"/>
                  </a:solidFill>
                </a:rPr>
                <a:t>PMCC &amp; </a:t>
              </a:r>
              <a:br>
                <a:rPr lang="en" sz="900">
                  <a:solidFill>
                    <a:schemeClr val="dk1"/>
                  </a:solidFill>
                </a:rPr>
              </a:br>
              <a:r>
                <a:rPr lang="en" sz="900">
                  <a:solidFill>
                    <a:schemeClr val="dk1"/>
                  </a:solidFill>
                </a:rPr>
                <a:t>CHOP joined</a:t>
              </a:r>
              <a:endParaRPr>
                <a:solidFill>
                  <a:schemeClr val="dk1"/>
                </a:solidFill>
              </a:endParaRPr>
            </a:p>
          </p:txBody>
        </p:sp>
        <p:pic>
          <p:nvPicPr>
            <p:cNvPr id="495" name="Google Shape;495;p99"/>
            <p:cNvPicPr preferRelativeResize="0"/>
            <p:nvPr/>
          </p:nvPicPr>
          <p:blipFill rotWithShape="1">
            <a:blip r:embed="rId4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01317" y="3822205"/>
              <a:ext cx="288400" cy="2856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6" name="Google Shape;496;p99"/>
            <p:cNvSpPr txBox="1"/>
            <p:nvPr/>
          </p:nvSpPr>
          <p:spPr>
            <a:xfrm>
              <a:off x="9448380" y="3736439"/>
              <a:ext cx="18988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sz="900" dirty="0">
                  <a:solidFill>
                    <a:schemeClr val="dk1"/>
                  </a:solidFill>
                </a:rPr>
                <a:t>Architecture upgraded</a:t>
              </a:r>
              <a:br>
                <a:rPr lang="en" sz="900" dirty="0">
                  <a:solidFill>
                    <a:schemeClr val="dk1"/>
                  </a:solidFill>
                </a:rPr>
              </a:br>
              <a:r>
                <a:rPr lang="en" sz="900" dirty="0">
                  <a:solidFill>
                    <a:schemeClr val="dk1"/>
                  </a:solidFill>
                </a:rPr>
                <a:t>Comparison View</a:t>
              </a:r>
              <a:endParaRPr sz="900" dirty="0">
                <a:solidFill>
                  <a:schemeClr val="dk1"/>
                </a:solidFill>
              </a:endParaRPr>
            </a:p>
          </p:txBody>
        </p:sp>
      </p:grpSp>
      <p:grpSp>
        <p:nvGrpSpPr>
          <p:cNvPr id="509" name="Google Shape;509;p99"/>
          <p:cNvGrpSpPr/>
          <p:nvPr/>
        </p:nvGrpSpPr>
        <p:grpSpPr>
          <a:xfrm>
            <a:off x="2930004" y="2119829"/>
            <a:ext cx="1625594" cy="1040700"/>
            <a:chOff x="205904" y="1756750"/>
            <a:chExt cx="1744200" cy="1040700"/>
          </a:xfrm>
        </p:grpSpPr>
        <p:pic>
          <p:nvPicPr>
            <p:cNvPr id="510" name="Google Shape;510;p99"/>
            <p:cNvPicPr preferRelativeResize="0"/>
            <p:nvPr/>
          </p:nvPicPr>
          <p:blipFill>
            <a:blip r:embed="rId6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3359" y="1756750"/>
              <a:ext cx="1655829" cy="1040700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511" name="Google Shape;511;p99"/>
            <p:cNvSpPr txBox="1"/>
            <p:nvPr/>
          </p:nvSpPr>
          <p:spPr>
            <a:xfrm>
              <a:off x="205904" y="2297063"/>
              <a:ext cx="1744200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algn="ctr"/>
              <a:r>
                <a:rPr lang="en" sz="900" b="1" dirty="0"/>
                <a:t>&gt; 7,000,000 visits to cBioPortal.org since 2011</a:t>
              </a:r>
              <a:endParaRPr sz="900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3796" y="2269708"/>
            <a:ext cx="1589100" cy="771864"/>
            <a:chOff x="1548884" y="1027117"/>
            <a:chExt cx="2118800" cy="1029152"/>
          </a:xfrm>
        </p:grpSpPr>
        <p:sp>
          <p:nvSpPr>
            <p:cNvPr id="515" name="Google Shape;515;p99"/>
            <p:cNvSpPr/>
            <p:nvPr/>
          </p:nvSpPr>
          <p:spPr>
            <a:xfrm>
              <a:off x="1548884" y="1027117"/>
              <a:ext cx="2118800" cy="316800"/>
            </a:xfrm>
            <a:prstGeom prst="roundRect">
              <a:avLst>
                <a:gd name="adj" fmla="val 16667"/>
              </a:avLst>
            </a:prstGeom>
            <a:solidFill>
              <a:srgbClr val="D9E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sz="800" dirty="0"/>
                <a:t>Curated Studies</a:t>
              </a:r>
              <a:endParaRPr sz="800" dirty="0"/>
            </a:p>
          </p:txBody>
        </p:sp>
        <p:sp>
          <p:nvSpPr>
            <p:cNvPr id="516" name="Google Shape;516;p99"/>
            <p:cNvSpPr/>
            <p:nvPr/>
          </p:nvSpPr>
          <p:spPr>
            <a:xfrm>
              <a:off x="2965184" y="1041133"/>
              <a:ext cx="617600" cy="288800"/>
            </a:xfrm>
            <a:prstGeom prst="roundRect">
              <a:avLst>
                <a:gd name="adj" fmla="val 16667"/>
              </a:avLst>
            </a:prstGeom>
            <a:solidFill>
              <a:srgbClr val="FCE5CD"/>
            </a:solidFill>
            <a:ln>
              <a:noFill/>
            </a:ln>
          </p:spPr>
          <p:txBody>
            <a:bodyPr spcFirstLastPara="1" wrap="square" lIns="0" tIns="91425" rIns="91425" bIns="91425" anchor="ctr" anchorCtr="0">
              <a:noAutofit/>
            </a:bodyPr>
            <a:lstStyle/>
            <a:p>
              <a:pPr algn="r"/>
              <a:r>
                <a:rPr lang="en" sz="1000" dirty="0"/>
                <a:t>&gt;480</a:t>
              </a:r>
              <a:endParaRPr sz="1000" dirty="0"/>
            </a:p>
          </p:txBody>
        </p:sp>
        <p:sp>
          <p:nvSpPr>
            <p:cNvPr id="517" name="Google Shape;517;p99"/>
            <p:cNvSpPr/>
            <p:nvPr/>
          </p:nvSpPr>
          <p:spPr>
            <a:xfrm>
              <a:off x="1548884" y="1383300"/>
              <a:ext cx="2118800" cy="316800"/>
            </a:xfrm>
            <a:prstGeom prst="roundRect">
              <a:avLst>
                <a:gd name="adj" fmla="val 16667"/>
              </a:avLst>
            </a:prstGeom>
            <a:solidFill>
              <a:srgbClr val="D9E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sz="800"/>
                <a:t>Monthly Users</a:t>
              </a:r>
              <a:endParaRPr sz="800"/>
            </a:p>
          </p:txBody>
        </p:sp>
        <p:sp>
          <p:nvSpPr>
            <p:cNvPr id="518" name="Google Shape;518;p99"/>
            <p:cNvSpPr/>
            <p:nvPr/>
          </p:nvSpPr>
          <p:spPr>
            <a:xfrm>
              <a:off x="2965184" y="1397308"/>
              <a:ext cx="617600" cy="288800"/>
            </a:xfrm>
            <a:prstGeom prst="roundRect">
              <a:avLst>
                <a:gd name="adj" fmla="val 16667"/>
              </a:avLst>
            </a:prstGeom>
            <a:solidFill>
              <a:srgbClr val="FCE5CD"/>
            </a:solidFill>
            <a:ln>
              <a:noFill/>
            </a:ln>
          </p:spPr>
          <p:txBody>
            <a:bodyPr spcFirstLastPara="1" wrap="square" lIns="0" tIns="91425" rIns="91425" bIns="91425" anchor="ctr" anchorCtr="0">
              <a:noAutofit/>
            </a:bodyPr>
            <a:lstStyle/>
            <a:p>
              <a:pPr algn="r"/>
              <a:r>
                <a:rPr lang="en" sz="1000" dirty="0"/>
                <a:t>~34k</a:t>
              </a:r>
              <a:endParaRPr sz="1000" dirty="0"/>
            </a:p>
          </p:txBody>
        </p:sp>
        <p:sp>
          <p:nvSpPr>
            <p:cNvPr id="519" name="Google Shape;519;p99"/>
            <p:cNvSpPr/>
            <p:nvPr/>
          </p:nvSpPr>
          <p:spPr>
            <a:xfrm>
              <a:off x="1548884" y="1739469"/>
              <a:ext cx="2118800" cy="316800"/>
            </a:xfrm>
            <a:prstGeom prst="roundRect">
              <a:avLst>
                <a:gd name="adj" fmla="val 16667"/>
              </a:avLst>
            </a:prstGeom>
            <a:solidFill>
              <a:srgbClr val="D9E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sz="800"/>
                <a:t>Total Citations</a:t>
              </a:r>
              <a:endParaRPr sz="800"/>
            </a:p>
          </p:txBody>
        </p:sp>
        <p:sp>
          <p:nvSpPr>
            <p:cNvPr id="520" name="Google Shape;520;p99"/>
            <p:cNvSpPr/>
            <p:nvPr/>
          </p:nvSpPr>
          <p:spPr>
            <a:xfrm>
              <a:off x="2965184" y="1753471"/>
              <a:ext cx="617600" cy="288800"/>
            </a:xfrm>
            <a:prstGeom prst="roundRect">
              <a:avLst>
                <a:gd name="adj" fmla="val 16667"/>
              </a:avLst>
            </a:prstGeom>
            <a:solidFill>
              <a:srgbClr val="FCE5CD"/>
            </a:solidFill>
            <a:ln>
              <a:noFill/>
            </a:ln>
          </p:spPr>
          <p:txBody>
            <a:bodyPr spcFirstLastPara="1" wrap="square" lIns="0" tIns="91425" rIns="91425" bIns="91425" anchor="ctr" anchorCtr="0">
              <a:noAutofit/>
            </a:bodyPr>
            <a:lstStyle/>
            <a:p>
              <a:pPr algn="r"/>
              <a:r>
                <a:rPr lang="en" sz="1000"/>
                <a:t>~18k</a:t>
              </a:r>
              <a:endParaRPr sz="100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793663" y="2119829"/>
            <a:ext cx="1014300" cy="956344"/>
            <a:chOff x="153533" y="944834"/>
            <a:chExt cx="1352400" cy="1275125"/>
          </a:xfrm>
        </p:grpSpPr>
        <p:pic>
          <p:nvPicPr>
            <p:cNvPr id="513" name="Google Shape;513;p99" title="Chart"/>
            <p:cNvPicPr preferRelativeResize="0"/>
            <p:nvPr/>
          </p:nvPicPr>
          <p:blipFill rotWithShape="1">
            <a:blip r:embed="rId7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7720" y="1009588"/>
              <a:ext cx="1138213" cy="10783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4" name="Google Shape;514;p99"/>
            <p:cNvSpPr txBox="1"/>
            <p:nvPr/>
          </p:nvSpPr>
          <p:spPr>
            <a:xfrm>
              <a:off x="221944" y="944834"/>
              <a:ext cx="769200" cy="3898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100"/>
              </a:pPr>
              <a:r>
                <a:rPr lang="en" sz="700" i="1">
                  <a:solidFill>
                    <a:srgbClr val="000000"/>
                  </a:solidFill>
                </a:rPr>
                <a:t>Citations</a:t>
              </a:r>
              <a:endParaRPr sz="700" i="1"/>
            </a:p>
          </p:txBody>
        </p:sp>
        <p:sp>
          <p:nvSpPr>
            <p:cNvPr id="521" name="Google Shape;521;p99"/>
            <p:cNvSpPr txBox="1"/>
            <p:nvPr/>
          </p:nvSpPr>
          <p:spPr>
            <a:xfrm>
              <a:off x="423452" y="2117367"/>
              <a:ext cx="255600" cy="1025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/>
              <a:r>
                <a:rPr lang="en" sz="500"/>
                <a:t>2014</a:t>
              </a:r>
              <a:endParaRPr sz="500"/>
            </a:p>
          </p:txBody>
        </p:sp>
        <p:sp>
          <p:nvSpPr>
            <p:cNvPr id="522" name="Google Shape;522;p99"/>
            <p:cNvSpPr txBox="1"/>
            <p:nvPr/>
          </p:nvSpPr>
          <p:spPr>
            <a:xfrm>
              <a:off x="692785" y="2117367"/>
              <a:ext cx="255600" cy="1025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/>
              <a:r>
                <a:rPr lang="en" sz="500"/>
                <a:t>2016</a:t>
              </a:r>
              <a:endParaRPr sz="500"/>
            </a:p>
          </p:txBody>
        </p:sp>
        <p:sp>
          <p:nvSpPr>
            <p:cNvPr id="523" name="Google Shape;523;p99"/>
            <p:cNvSpPr txBox="1"/>
            <p:nvPr/>
          </p:nvSpPr>
          <p:spPr>
            <a:xfrm>
              <a:off x="962116" y="2117367"/>
              <a:ext cx="246800" cy="1025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/>
              <a:r>
                <a:rPr lang="en" sz="500"/>
                <a:t>2018</a:t>
              </a:r>
              <a:endParaRPr sz="500"/>
            </a:p>
          </p:txBody>
        </p:sp>
        <p:sp>
          <p:nvSpPr>
            <p:cNvPr id="524" name="Google Shape;524;p99"/>
            <p:cNvSpPr txBox="1"/>
            <p:nvPr/>
          </p:nvSpPr>
          <p:spPr>
            <a:xfrm>
              <a:off x="1231488" y="2117367"/>
              <a:ext cx="246800" cy="1025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/>
              <a:r>
                <a:rPr lang="en" sz="500"/>
                <a:t>2020</a:t>
              </a:r>
              <a:endParaRPr sz="500"/>
            </a:p>
          </p:txBody>
        </p:sp>
        <p:sp>
          <p:nvSpPr>
            <p:cNvPr id="525" name="Google Shape;525;p99"/>
            <p:cNvSpPr txBox="1"/>
            <p:nvPr/>
          </p:nvSpPr>
          <p:spPr>
            <a:xfrm>
              <a:off x="153533" y="2029967"/>
              <a:ext cx="183600" cy="1025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r"/>
              <a:r>
                <a:rPr lang="en" sz="500"/>
                <a:t>0</a:t>
              </a:r>
              <a:endParaRPr sz="500"/>
            </a:p>
          </p:txBody>
        </p:sp>
        <p:sp>
          <p:nvSpPr>
            <p:cNvPr id="526" name="Google Shape;526;p99"/>
            <p:cNvSpPr txBox="1"/>
            <p:nvPr/>
          </p:nvSpPr>
          <p:spPr>
            <a:xfrm>
              <a:off x="153533" y="1765294"/>
              <a:ext cx="183600" cy="1025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r"/>
              <a:r>
                <a:rPr lang="en" sz="500"/>
                <a:t>5k</a:t>
              </a:r>
              <a:endParaRPr sz="500"/>
            </a:p>
          </p:txBody>
        </p:sp>
        <p:sp>
          <p:nvSpPr>
            <p:cNvPr id="527" name="Google Shape;527;p99"/>
            <p:cNvSpPr txBox="1"/>
            <p:nvPr/>
          </p:nvSpPr>
          <p:spPr>
            <a:xfrm>
              <a:off x="153533" y="1500621"/>
              <a:ext cx="183600" cy="1025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r"/>
              <a:r>
                <a:rPr lang="en" sz="500"/>
                <a:t>10k</a:t>
              </a:r>
              <a:endParaRPr sz="500"/>
            </a:p>
          </p:txBody>
        </p:sp>
        <p:sp>
          <p:nvSpPr>
            <p:cNvPr id="528" name="Google Shape;528;p99"/>
            <p:cNvSpPr txBox="1"/>
            <p:nvPr/>
          </p:nvSpPr>
          <p:spPr>
            <a:xfrm>
              <a:off x="153533" y="1235947"/>
              <a:ext cx="183600" cy="1025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r"/>
              <a:r>
                <a:rPr lang="en" sz="500"/>
                <a:t>15k</a:t>
              </a:r>
              <a:endParaRPr sz="500"/>
            </a:p>
          </p:txBody>
        </p:sp>
        <p:sp>
          <p:nvSpPr>
            <p:cNvPr id="529" name="Google Shape;529;p99"/>
            <p:cNvSpPr txBox="1"/>
            <p:nvPr/>
          </p:nvSpPr>
          <p:spPr>
            <a:xfrm>
              <a:off x="153533" y="994485"/>
              <a:ext cx="183600" cy="10259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r"/>
              <a:r>
                <a:rPr lang="en" sz="500"/>
                <a:t>20k</a:t>
              </a:r>
              <a:endParaRPr sz="50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46377" y="4417029"/>
            <a:ext cx="8128682" cy="1234204"/>
            <a:chOff x="195168" y="4356908"/>
            <a:chExt cx="10838243" cy="1645604"/>
          </a:xfrm>
        </p:grpSpPr>
        <p:sp>
          <p:nvSpPr>
            <p:cNvPr id="464" name="Google Shape;464;p99"/>
            <p:cNvSpPr txBox="1"/>
            <p:nvPr/>
          </p:nvSpPr>
          <p:spPr>
            <a:xfrm rot="2700000">
              <a:off x="3314986" y="4978444"/>
              <a:ext cx="1346897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0" bIns="91425" anchor="t" anchorCtr="0">
              <a:spAutoFit/>
            </a:bodyPr>
            <a:lstStyle/>
            <a:p>
              <a:r>
                <a:rPr lang="en" sz="900">
                  <a:solidFill>
                    <a:schemeClr val="dk1"/>
                  </a:solidFill>
                </a:rPr>
                <a:t>cBioPortal @MSK</a:t>
              </a:r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473" name="Google Shape;473;p99"/>
            <p:cNvSpPr txBox="1"/>
            <p:nvPr/>
          </p:nvSpPr>
          <p:spPr>
            <a:xfrm rot="2699192">
              <a:off x="2617181" y="4898794"/>
              <a:ext cx="1203496" cy="627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0" bIns="91425" anchor="t" anchorCtr="0">
              <a:noAutofit/>
            </a:bodyPr>
            <a:lstStyle/>
            <a:p>
              <a:r>
                <a:rPr lang="en" sz="900">
                  <a:solidFill>
                    <a:schemeClr val="dk1"/>
                  </a:solidFill>
                </a:rPr>
                <a:t>Cerami et al.</a:t>
              </a:r>
              <a:endParaRPr sz="900">
                <a:solidFill>
                  <a:schemeClr val="dk1"/>
                </a:solidFill>
              </a:endParaRPr>
            </a:p>
            <a:p>
              <a:r>
                <a:rPr lang="en" sz="900">
                  <a:solidFill>
                    <a:schemeClr val="dk1"/>
                  </a:solidFill>
                </a:rPr>
                <a:t>Cancer Discov.</a:t>
              </a:r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474" name="Google Shape;474;p99"/>
            <p:cNvSpPr txBox="1"/>
            <p:nvPr/>
          </p:nvSpPr>
          <p:spPr>
            <a:xfrm rot="2699088">
              <a:off x="3855908" y="4856820"/>
              <a:ext cx="1066035" cy="5820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" sz="900">
                  <a:solidFill>
                    <a:schemeClr val="dk1"/>
                  </a:solidFill>
                </a:rPr>
                <a:t>Gao et al. </a:t>
              </a:r>
              <a:endParaRPr sz="900">
                <a:solidFill>
                  <a:schemeClr val="dk1"/>
                </a:solidFill>
              </a:endParaRPr>
            </a:p>
            <a:p>
              <a:r>
                <a:rPr lang="en" sz="900">
                  <a:solidFill>
                    <a:schemeClr val="dk1"/>
                  </a:solidFill>
                </a:rPr>
                <a:t>Sci Signal.</a:t>
              </a:r>
              <a:endParaRPr sz="900">
                <a:solidFill>
                  <a:schemeClr val="dk1"/>
                </a:solidFill>
              </a:endParaRPr>
            </a:p>
            <a:p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475" name="Google Shape;475;p99"/>
            <p:cNvSpPr txBox="1"/>
            <p:nvPr/>
          </p:nvSpPr>
          <p:spPr>
            <a:xfrm rot="2700000">
              <a:off x="7761609" y="4914666"/>
              <a:ext cx="1254691" cy="3824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" sz="900">
                  <a:solidFill>
                    <a:schemeClr val="dk1"/>
                  </a:solidFill>
                </a:rPr>
                <a:t>ITCR funding</a:t>
              </a:r>
              <a:endParaRPr sz="900">
                <a:solidFill>
                  <a:schemeClr val="dk1"/>
                </a:solidFill>
              </a:endParaRPr>
            </a:p>
          </p:txBody>
        </p:sp>
        <p:sp>
          <p:nvSpPr>
            <p:cNvPr id="477" name="Google Shape;477;p99"/>
            <p:cNvSpPr txBox="1"/>
            <p:nvPr/>
          </p:nvSpPr>
          <p:spPr>
            <a:xfrm rot="2700754">
              <a:off x="37462" y="5095444"/>
              <a:ext cx="1290045" cy="1640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0" rIns="91425" bIns="0" anchor="t" anchorCtr="0">
              <a:noAutofit/>
            </a:bodyPr>
            <a:lstStyle/>
            <a:p>
              <a:r>
                <a:rPr lang="en" sz="900">
                  <a:solidFill>
                    <a:schemeClr val="dk1"/>
                  </a:solidFill>
                </a:rPr>
                <a:t>Start of TCGA</a:t>
              </a:r>
              <a:endParaRPr sz="900">
                <a:solidFill>
                  <a:schemeClr val="dk1"/>
                </a:solidFill>
              </a:endParaRPr>
            </a:p>
          </p:txBody>
        </p:sp>
        <p:pic>
          <p:nvPicPr>
            <p:cNvPr id="480" name="Google Shape;480;p99"/>
            <p:cNvPicPr preferRelativeResize="0"/>
            <p:nvPr/>
          </p:nvPicPr>
          <p:blipFill>
            <a:blip r:embed="rId8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168" y="4360508"/>
              <a:ext cx="255701" cy="337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4" name="Google Shape;484;p99"/>
            <p:cNvPicPr preferRelativeResize="0"/>
            <p:nvPr/>
          </p:nvPicPr>
          <p:blipFill rotWithShape="1">
            <a:blip r:embed="rId9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79767" y="4377032"/>
              <a:ext cx="255700" cy="3045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5" name="Google Shape;485;p9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990400" y="4380382"/>
              <a:ext cx="288400" cy="2978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6" name="Google Shape;486;p99"/>
            <p:cNvSpPr txBox="1"/>
            <p:nvPr/>
          </p:nvSpPr>
          <p:spPr>
            <a:xfrm rot="2700000">
              <a:off x="4869203" y="5016477"/>
              <a:ext cx="1481531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0" bIns="91425" anchor="t" anchorCtr="0">
              <a:spAutoFit/>
            </a:bodyPr>
            <a:lstStyle/>
            <a:p>
              <a:r>
                <a:rPr lang="en" sz="900">
                  <a:solidFill>
                    <a:schemeClr val="dk1"/>
                  </a:solidFill>
                </a:rPr>
                <a:t>cBioPortal @PMCC</a:t>
              </a:r>
              <a:endParaRPr sz="900">
                <a:solidFill>
                  <a:schemeClr val="dk1"/>
                </a:solidFill>
              </a:endParaRPr>
            </a:p>
          </p:txBody>
        </p:sp>
        <p:pic>
          <p:nvPicPr>
            <p:cNvPr id="487" name="Google Shape;487;p99"/>
            <p:cNvPicPr preferRelativeResize="0"/>
            <p:nvPr/>
          </p:nvPicPr>
          <p:blipFill>
            <a:blip r:embed="rId11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3618" y="4401458"/>
              <a:ext cx="255700" cy="255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8" name="Google Shape;488;p99"/>
            <p:cNvPicPr preferRelativeResize="0"/>
            <p:nvPr/>
          </p:nvPicPr>
          <p:blipFill>
            <a:blip r:embed="rId12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8931" y="4385108"/>
              <a:ext cx="288400" cy="288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9" name="Google Shape;489;p99"/>
            <p:cNvSpPr txBox="1"/>
            <p:nvPr/>
          </p:nvSpPr>
          <p:spPr>
            <a:xfrm rot="2700000">
              <a:off x="5330852" y="4997844"/>
              <a:ext cx="1401767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0" bIns="91425" anchor="t" anchorCtr="0">
              <a:spAutoFit/>
            </a:bodyPr>
            <a:lstStyle/>
            <a:p>
              <a:r>
                <a:rPr lang="en" sz="900">
                  <a:solidFill>
                    <a:schemeClr val="dk1"/>
                  </a:solidFill>
                </a:rPr>
                <a:t>cBioPortal @DFCI</a:t>
              </a:r>
              <a:endParaRPr sz="900">
                <a:solidFill>
                  <a:schemeClr val="dk1"/>
                </a:solidFill>
              </a:endParaRPr>
            </a:p>
          </p:txBody>
        </p:sp>
        <p:pic>
          <p:nvPicPr>
            <p:cNvPr id="491" name="Google Shape;491;p99"/>
            <p:cNvPicPr preferRelativeResize="0"/>
            <p:nvPr/>
          </p:nvPicPr>
          <p:blipFill rotWithShape="1">
            <a:blip r:embed="rId1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38933" y="4450707"/>
              <a:ext cx="584400" cy="1572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2" name="Google Shape;492;p99"/>
            <p:cNvSpPr txBox="1"/>
            <p:nvPr/>
          </p:nvSpPr>
          <p:spPr>
            <a:xfrm rot="2700000">
              <a:off x="5880854" y="4890444"/>
              <a:ext cx="1292025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r>
                <a:rPr lang="en" sz="900">
                  <a:solidFill>
                    <a:schemeClr val="dk1"/>
                  </a:solidFill>
                </a:rPr>
                <a:t>Project GENIE</a:t>
              </a:r>
              <a:endParaRPr sz="900">
                <a:solidFill>
                  <a:schemeClr val="dk1"/>
                </a:solidFill>
              </a:endParaRPr>
            </a:p>
          </p:txBody>
        </p:sp>
        <p:pic>
          <p:nvPicPr>
            <p:cNvPr id="497" name="Google Shape;497;p99"/>
            <p:cNvPicPr preferRelativeResize="0"/>
            <p:nvPr/>
          </p:nvPicPr>
          <p:blipFill>
            <a:blip r:embed="rId14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0300" y="4448185"/>
              <a:ext cx="344800" cy="1622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8" name="Google Shape;498;p99"/>
            <p:cNvSpPr txBox="1"/>
            <p:nvPr/>
          </p:nvSpPr>
          <p:spPr>
            <a:xfrm rot="2700000">
              <a:off x="8517643" y="4861665"/>
              <a:ext cx="1228669" cy="3824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" sz="900">
                  <a:solidFill>
                    <a:schemeClr val="dk1"/>
                  </a:solidFill>
                </a:rPr>
                <a:t>Start of HTAN</a:t>
              </a:r>
              <a:endParaRPr sz="900">
                <a:solidFill>
                  <a:schemeClr val="dk1"/>
                </a:solidFill>
              </a:endParaRPr>
            </a:p>
            <a:p>
              <a:endParaRPr sz="900">
                <a:solidFill>
                  <a:schemeClr val="dk1"/>
                </a:solidFill>
              </a:endParaRPr>
            </a:p>
          </p:txBody>
        </p:sp>
        <p:pic>
          <p:nvPicPr>
            <p:cNvPr id="499" name="Google Shape;499;p99"/>
            <p:cNvPicPr preferRelativeResize="0"/>
            <p:nvPr/>
          </p:nvPicPr>
          <p:blipFill>
            <a:blip r:embed="rId15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22533" y="4429858"/>
              <a:ext cx="255667" cy="1989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0" name="Google Shape;500;p99"/>
            <p:cNvSpPr txBox="1"/>
            <p:nvPr/>
          </p:nvSpPr>
          <p:spPr>
            <a:xfrm rot="2700000">
              <a:off x="6397209" y="5034444"/>
              <a:ext cx="1505289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0" bIns="91425" anchor="t" anchorCtr="0">
              <a:spAutoFit/>
            </a:bodyPr>
            <a:lstStyle/>
            <a:p>
              <a:r>
                <a:rPr lang="en" sz="900">
                  <a:solidFill>
                    <a:schemeClr val="dk1"/>
                  </a:solidFill>
                </a:rPr>
                <a:t>cBioPortal @CHOP</a:t>
              </a:r>
              <a:endParaRPr sz="900">
                <a:solidFill>
                  <a:schemeClr val="dk1"/>
                </a:solidFill>
              </a:endParaRPr>
            </a:p>
          </p:txBody>
        </p:sp>
        <p:pic>
          <p:nvPicPr>
            <p:cNvPr id="501" name="Google Shape;501;p99"/>
            <p:cNvPicPr preferRelativeResize="0"/>
            <p:nvPr/>
          </p:nvPicPr>
          <p:blipFill rotWithShape="1">
            <a:blip r:embed="rId16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05500" y="4478845"/>
              <a:ext cx="633000" cy="100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2" name="Google Shape;502;p99"/>
            <p:cNvPicPr preferRelativeResize="0"/>
            <p:nvPr/>
          </p:nvPicPr>
          <p:blipFill rotWithShape="1">
            <a:blip r:embed="rId17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92481" y="4475947"/>
              <a:ext cx="459041" cy="1067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3" name="Google Shape;503;p99"/>
            <p:cNvPicPr preferRelativeResize="0"/>
            <p:nvPr/>
          </p:nvPicPr>
          <p:blipFill rotWithShape="1">
            <a:blip r:embed="rId18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96998" y="4412802"/>
              <a:ext cx="255700" cy="2330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4" name="Google Shape;504;p99"/>
            <p:cNvSpPr txBox="1"/>
            <p:nvPr/>
          </p:nvSpPr>
          <p:spPr>
            <a:xfrm rot="2700000">
              <a:off x="9058174" y="4914665"/>
              <a:ext cx="1204909" cy="3824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" sz="900">
                  <a:solidFill>
                    <a:schemeClr val="dk1"/>
                  </a:solidFill>
                </a:rPr>
                <a:t>Count Me In</a:t>
              </a:r>
              <a:endParaRPr sz="900">
                <a:solidFill>
                  <a:schemeClr val="dk1"/>
                </a:solidFill>
              </a:endParaRPr>
            </a:p>
            <a:p>
              <a:endParaRPr sz="900">
                <a:solidFill>
                  <a:schemeClr val="dk1"/>
                </a:solidFill>
              </a:endParaRPr>
            </a:p>
          </p:txBody>
        </p:sp>
        <p:pic>
          <p:nvPicPr>
            <p:cNvPr id="505" name="Google Shape;505;p99"/>
            <p:cNvPicPr preferRelativeResize="0"/>
            <p:nvPr/>
          </p:nvPicPr>
          <p:blipFill>
            <a:blip r:embed="rId19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1084" y="4430934"/>
              <a:ext cx="459067" cy="1967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6" name="Google Shape;506;p99"/>
            <p:cNvSpPr txBox="1"/>
            <p:nvPr/>
          </p:nvSpPr>
          <p:spPr>
            <a:xfrm rot="2700000">
              <a:off x="1609477" y="4850793"/>
              <a:ext cx="1038033" cy="4910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" sz="900">
                  <a:solidFill>
                    <a:schemeClr val="dk1"/>
                  </a:solidFill>
                </a:rPr>
                <a:t>First SU2C</a:t>
              </a:r>
              <a:br>
                <a:rPr lang="en" sz="900">
                  <a:solidFill>
                    <a:schemeClr val="dk1"/>
                  </a:solidFill>
                </a:rPr>
              </a:br>
              <a:r>
                <a:rPr lang="en" sz="900">
                  <a:solidFill>
                    <a:schemeClr val="dk1"/>
                  </a:solidFill>
                </a:rPr>
                <a:t>cBioPortal</a:t>
              </a:r>
              <a:endParaRPr sz="900">
                <a:solidFill>
                  <a:schemeClr val="dk1"/>
                </a:solidFill>
              </a:endParaRPr>
            </a:p>
          </p:txBody>
        </p:sp>
        <p:pic>
          <p:nvPicPr>
            <p:cNvPr id="507" name="Google Shape;507;p99"/>
            <p:cNvPicPr preferRelativeResize="0"/>
            <p:nvPr/>
          </p:nvPicPr>
          <p:blipFill>
            <a:blip r:embed="rId20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95369" y="4356908"/>
              <a:ext cx="344800" cy="344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8" name="Google Shape;508;p99"/>
            <p:cNvSpPr txBox="1"/>
            <p:nvPr/>
          </p:nvSpPr>
          <p:spPr>
            <a:xfrm rot="2700000">
              <a:off x="10343840" y="4823798"/>
              <a:ext cx="996737" cy="3824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" sz="900" dirty="0">
                  <a:solidFill>
                    <a:schemeClr val="dk1"/>
                  </a:solidFill>
                </a:rPr>
                <a:t>Webinars</a:t>
              </a:r>
              <a:endParaRPr sz="900" dirty="0">
                <a:solidFill>
                  <a:schemeClr val="dk1"/>
                </a:solidFill>
              </a:endParaRPr>
            </a:p>
            <a:p>
              <a:endParaRPr sz="900" dirty="0">
                <a:solidFill>
                  <a:schemeClr val="dk1"/>
                </a:solidFill>
              </a:endParaRPr>
            </a:p>
          </p:txBody>
        </p:sp>
        <p:pic>
          <p:nvPicPr>
            <p:cNvPr id="512" name="Google Shape;512;p99"/>
            <p:cNvPicPr preferRelativeResize="0"/>
            <p:nvPr/>
          </p:nvPicPr>
          <p:blipFill>
            <a:blip r:embed="rId21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66837" y="4443621"/>
              <a:ext cx="459067" cy="171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Google Shape;533;p99"/>
            <p:cNvPicPr preferRelativeResize="0"/>
            <p:nvPr/>
          </p:nvPicPr>
          <p:blipFill rotWithShape="1">
            <a:blip r:embed="rId1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48380" y="4450707"/>
              <a:ext cx="584400" cy="1572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4" name="Google Shape;534;p99"/>
            <p:cNvSpPr txBox="1"/>
            <p:nvPr/>
          </p:nvSpPr>
          <p:spPr>
            <a:xfrm rot="2700000">
              <a:off x="9550745" y="4869141"/>
              <a:ext cx="1292026" cy="43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r>
                <a:rPr lang="en" sz="900">
                  <a:solidFill>
                    <a:schemeClr val="dk1"/>
                  </a:solidFill>
                </a:rPr>
                <a:t>GENIE BPC</a:t>
              </a:r>
              <a:endParaRPr sz="900">
                <a:solidFill>
                  <a:schemeClr val="dk1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080700" y="5518176"/>
            <a:ext cx="8041724" cy="342900"/>
            <a:chOff x="1440933" y="6214568"/>
            <a:chExt cx="10722298" cy="457200"/>
          </a:xfrm>
        </p:grpSpPr>
        <p:pic>
          <p:nvPicPr>
            <p:cNvPr id="75" name="Google Shape;572;p100"/>
            <p:cNvPicPr preferRelativeResize="0">
              <a:picLocks noChangeAspect="1"/>
            </p:cNvPicPr>
            <p:nvPr/>
          </p:nvPicPr>
          <p:blipFill rotWithShape="1">
            <a:blip r:embed="rId22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40933" y="6214568"/>
              <a:ext cx="1480832" cy="4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" name="Google Shape;573;p100"/>
            <p:cNvPicPr preferRelativeResize="0">
              <a:picLocks noChangeAspect="1"/>
            </p:cNvPicPr>
            <p:nvPr/>
          </p:nvPicPr>
          <p:blipFill rotWithShape="1">
            <a:blip r:embed="rId23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31623" y="6214568"/>
              <a:ext cx="2544400" cy="4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7" name="Google Shape;574;p100"/>
            <p:cNvPicPr preferRelativeResize="0">
              <a:picLocks noChangeAspect="1"/>
            </p:cNvPicPr>
            <p:nvPr/>
          </p:nvPicPr>
          <p:blipFill rotWithShape="1">
            <a:blip r:embed="rId24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286" b="20084"/>
            <a:stretch/>
          </p:blipFill>
          <p:spPr>
            <a:xfrm>
              <a:off x="10496386" y="6214568"/>
              <a:ext cx="1666845" cy="4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575;p100"/>
            <p:cNvPicPr preferRelativeResize="0">
              <a:picLocks noChangeAspect="1"/>
            </p:cNvPicPr>
            <p:nvPr/>
          </p:nvPicPr>
          <p:blipFill rotWithShape="1">
            <a:blip r:embed="rId25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85881" y="6214568"/>
              <a:ext cx="2376505" cy="4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576;p100"/>
            <p:cNvPicPr preferRelativeResize="0">
              <a:picLocks noChangeAspect="1"/>
            </p:cNvPicPr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8172244" y="6214568"/>
              <a:ext cx="2214283" cy="4572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580;p100"/>
          <p:cNvPicPr preferRelativeResize="0">
            <a:picLocks noChangeAspect="1"/>
          </p:cNvPicPr>
          <p:nvPr/>
        </p:nvPicPr>
        <p:blipFill rotWithShape="1">
          <a:blip r:embed="rId27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76" y="5518176"/>
            <a:ext cx="389011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581;p100"/>
          <p:cNvPicPr preferRelativeResize="0">
            <a:picLocks noChangeAspect="1"/>
          </p:cNvPicPr>
          <p:nvPr/>
        </p:nvPicPr>
        <p:blipFill rotWithShape="1">
          <a:blip r:embed="rId2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267" y="5518176"/>
            <a:ext cx="404183" cy="342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445072" y="1016917"/>
            <a:ext cx="5128792" cy="461635"/>
            <a:chOff x="33773" y="762970"/>
            <a:chExt cx="6744427" cy="615513"/>
          </a:xfrm>
        </p:grpSpPr>
        <p:sp>
          <p:nvSpPr>
            <p:cNvPr id="479" name="Google Shape;479;p99"/>
            <p:cNvSpPr txBox="1"/>
            <p:nvPr/>
          </p:nvSpPr>
          <p:spPr>
            <a:xfrm>
              <a:off x="33773" y="762970"/>
              <a:ext cx="6744427" cy="615513"/>
            </a:xfrm>
            <a:prstGeom prst="rect">
              <a:avLst/>
            </a:prstGeom>
            <a:solidFill>
              <a:srgbClr val="D9EAD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r>
                <a:rPr lang="en" dirty="0">
                  <a:solidFill>
                    <a:schemeClr val="accent1">
                      <a:lumMod val="75000"/>
                    </a:schemeClr>
                  </a:solidFill>
                </a:rPr>
                <a:t>                                                                           over time</a:t>
              </a:r>
              <a:endParaRPr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74" name="Google Shape;561;p100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90211" y="813362"/>
              <a:ext cx="2273387" cy="5147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5" name="Google Shape;535;p99"/>
            <p:cNvSpPr txBox="1"/>
            <p:nvPr/>
          </p:nvSpPr>
          <p:spPr>
            <a:xfrm>
              <a:off x="2414293" y="762970"/>
              <a:ext cx="2974726" cy="6155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r>
                <a:rPr lang="en" u="sng" dirty="0">
                  <a:solidFill>
                    <a:schemeClr val="hlink"/>
                  </a:solidFill>
                  <a:latin typeface="Calibri"/>
                  <a:ea typeface="Calibri"/>
                  <a:cs typeface="Calibri"/>
                  <a:sym typeface="Calibri"/>
                  <a:hlinkClick r:id="rId30"/>
                </a:rPr>
                <a:t>https://cbioportal.org</a:t>
              </a:r>
              <a:r>
                <a:rPr lang="en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ED20159-1A66-23B0-1886-EE50A9BA43B3}"/>
              </a:ext>
            </a:extLst>
          </p:cNvPr>
          <p:cNvGrpSpPr/>
          <p:nvPr/>
        </p:nvGrpSpPr>
        <p:grpSpPr>
          <a:xfrm>
            <a:off x="0" y="-2"/>
            <a:ext cx="9144000" cy="6833667"/>
            <a:chOff x="0" y="-2"/>
            <a:chExt cx="9144000" cy="683366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12EBD67-79C0-9028-DEF1-1691329A606F}"/>
                </a:ext>
              </a:extLst>
            </p:cNvPr>
            <p:cNvGrpSpPr/>
            <p:nvPr/>
          </p:nvGrpSpPr>
          <p:grpSpPr>
            <a:xfrm>
              <a:off x="0" y="-2"/>
              <a:ext cx="9144000" cy="1723598"/>
              <a:chOff x="0" y="-2"/>
              <a:chExt cx="9144000" cy="1723598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58ADCEB-B8DF-C263-95E3-C0EA99769F81}"/>
                  </a:ext>
                </a:extLst>
              </p:cNvPr>
              <p:cNvSpPr/>
              <p:nvPr/>
            </p:nvSpPr>
            <p:spPr>
              <a:xfrm>
                <a:off x="0" y="-2"/>
                <a:ext cx="9144000" cy="961507"/>
              </a:xfrm>
              <a:prstGeom prst="rect">
                <a:avLst/>
              </a:prstGeom>
              <a:solidFill>
                <a:srgbClr val="CE2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7" name="Rectangle 8">
                <a:extLst>
                  <a:ext uri="{FF2B5EF4-FFF2-40B4-BE49-F238E27FC236}">
                    <a16:creationId xmlns:a16="http://schemas.microsoft.com/office/drawing/2014/main" id="{59A77B21-8617-0132-FDD5-4AA6D0C153E6}"/>
                  </a:ext>
                </a:extLst>
              </p:cNvPr>
              <p:cNvSpPr/>
              <p:nvPr/>
            </p:nvSpPr>
            <p:spPr>
              <a:xfrm>
                <a:off x="184728" y="0"/>
                <a:ext cx="230909" cy="1723596"/>
              </a:xfrm>
              <a:custGeom>
                <a:avLst/>
                <a:gdLst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34109 w 434109"/>
                  <a:gd name="connsiteY2" fmla="*/ 5163127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24872 w 434109"/>
                  <a:gd name="connsiteY2" fmla="*/ 4747491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15636 w 434109"/>
                  <a:gd name="connsiteY2" fmla="*/ 4793673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109" h="5163127">
                    <a:moveTo>
                      <a:pt x="0" y="0"/>
                    </a:moveTo>
                    <a:lnTo>
                      <a:pt x="434109" y="0"/>
                    </a:lnTo>
                    <a:cubicBezTo>
                      <a:pt x="427951" y="1597891"/>
                      <a:pt x="421794" y="3195782"/>
                      <a:pt x="415636" y="4793673"/>
                    </a:cubicBezTo>
                    <a:lnTo>
                      <a:pt x="0" y="5163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52A3"/>
              </a:solidFill>
              <a:ln>
                <a:solidFill>
                  <a:srgbClr val="4D52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97879F6-E3EE-00BC-CE36-B31679A8C9EB}"/>
                </a:ext>
              </a:extLst>
            </p:cNvPr>
            <p:cNvGrpSpPr/>
            <p:nvPr/>
          </p:nvGrpSpPr>
          <p:grpSpPr>
            <a:xfrm>
              <a:off x="0" y="6485659"/>
              <a:ext cx="9144000" cy="348006"/>
              <a:chOff x="0" y="6485659"/>
              <a:chExt cx="9144000" cy="34800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65DBA09-C6DF-1FDA-B9F7-13CD750EACA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1" cstate="print"/>
              <a:srcRect/>
              <a:stretch>
                <a:fillRect/>
              </a:stretch>
            </p:blipFill>
            <p:spPr bwMode="auto">
              <a:xfrm>
                <a:off x="86872" y="6556500"/>
                <a:ext cx="1288481" cy="277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6883249-DF77-2E5A-EDE4-47438550AD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4824" y="6543675"/>
                <a:ext cx="1321123" cy="277165"/>
              </a:xfrm>
              <a:prstGeom prst="rect">
                <a:avLst/>
              </a:prstGeom>
            </p:spPr>
          </p:pic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391A9A5A-1244-3111-AEAE-D25A8785A92D}"/>
                  </a:ext>
                </a:extLst>
              </p:cNvPr>
              <p:cNvCxnSpPr/>
              <p:nvPr/>
            </p:nvCxnSpPr>
            <p:spPr>
              <a:xfrm>
                <a:off x="0" y="6485659"/>
                <a:ext cx="9144000" cy="0"/>
              </a:xfrm>
              <a:prstGeom prst="line">
                <a:avLst/>
              </a:prstGeom>
              <a:ln w="12700">
                <a:solidFill>
                  <a:srgbClr val="4D52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2B5EEB-30A6-1E63-4828-F04D26788F1B}"/>
                  </a:ext>
                </a:extLst>
              </p:cNvPr>
              <p:cNvSpPr txBox="1"/>
              <p:nvPr/>
            </p:nvSpPr>
            <p:spPr>
              <a:xfrm>
                <a:off x="381051" y="6569306"/>
                <a:ext cx="8229600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This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study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was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funded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by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the</a:t>
                </a:r>
                <a:r>
                  <a:rPr lang="sr-Latn-R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Horizon Europe Twinning 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Project </a:t>
                </a:r>
                <a:r>
                  <a:rPr lang="sr-Latn-RS" sz="1000" i="1" dirty="0">
                    <a:solidFill>
                      <a:srgbClr val="222222"/>
                    </a:solidFill>
                    <a:latin typeface="Arial" panose="020B0604020202020204" pitchFamily="34" charset="0"/>
                  </a:rPr>
                  <a:t>STEPUPIORS - 101079217</a:t>
                </a:r>
                <a:endParaRPr lang="en-US" sz="1000" dirty="0"/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982C62-5419-836C-2026-54E606FFD7B0}"/>
              </a:ext>
            </a:extLst>
          </p:cNvPr>
          <p:cNvGrpSpPr/>
          <p:nvPr/>
        </p:nvGrpSpPr>
        <p:grpSpPr>
          <a:xfrm>
            <a:off x="5093912" y="1477435"/>
            <a:ext cx="2187027" cy="1284788"/>
            <a:chOff x="5755470" y="1191421"/>
            <a:chExt cx="2187027" cy="128478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7D664FB-E760-092E-11A5-C53CE8BA45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5755470" y="1191421"/>
              <a:ext cx="2187027" cy="128478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FE39111-CB49-ED21-EF17-8F6F72A8387F}"/>
                </a:ext>
              </a:extLst>
            </p:cNvPr>
            <p:cNvSpPr txBox="1"/>
            <p:nvPr/>
          </p:nvSpPr>
          <p:spPr>
            <a:xfrm>
              <a:off x="6237522" y="2130436"/>
              <a:ext cx="154323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L" sz="900" b="1" dirty="0"/>
                <a:t>&gt;86 local installatons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9530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73314"/>
              </p:ext>
            </p:extLst>
          </p:nvPr>
        </p:nvGraphicFramePr>
        <p:xfrm>
          <a:off x="415637" y="965033"/>
          <a:ext cx="8514273" cy="4343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8514273">
                  <a:extLst>
                    <a:ext uri="{9D8B030D-6E8A-4147-A177-3AD203B41FA5}">
                      <a16:colId xmlns:a16="http://schemas.microsoft.com/office/drawing/2014/main" val="920797187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nl-NL" sz="2400" b="1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Cancer Data in cBioPortal</a:t>
                      </a:r>
                      <a:endParaRPr lang="en-US" sz="2400" b="1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681653"/>
                  </a:ext>
                </a:extLst>
              </a:tr>
            </a:tbl>
          </a:graphicData>
        </a:graphic>
      </p:graphicFrame>
      <p:sp>
        <p:nvSpPr>
          <p:cNvPr id="52" name="Google Shape;175;p19"/>
          <p:cNvSpPr/>
          <p:nvPr/>
        </p:nvSpPr>
        <p:spPr>
          <a:xfrm>
            <a:off x="2890838" y="4345575"/>
            <a:ext cx="923328" cy="1327625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B7B7B7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algn="ctr">
              <a:buClr>
                <a:srgbClr val="000000"/>
              </a:buClr>
              <a:buSzPts val="3600"/>
            </a:pPr>
            <a:r>
              <a:rPr lang="en-US" sz="1350" b="1" dirty="0">
                <a:solidFill>
                  <a:srgbClr val="000000"/>
                </a:solidFill>
                <a:ea typeface="Helvetica Neue"/>
                <a:cs typeface="Helvetica Neue"/>
                <a:sym typeface="Helvetica Neue"/>
              </a:rPr>
              <a:t>Databases for annotations of variants</a:t>
            </a:r>
            <a:endParaRPr sz="675" dirty="0"/>
          </a:p>
        </p:txBody>
      </p:sp>
      <p:grpSp>
        <p:nvGrpSpPr>
          <p:cNvPr id="9" name="Group 8"/>
          <p:cNvGrpSpPr/>
          <p:nvPr/>
        </p:nvGrpSpPr>
        <p:grpSpPr>
          <a:xfrm>
            <a:off x="2097959" y="3157093"/>
            <a:ext cx="5846813" cy="1165860"/>
            <a:chOff x="2797278" y="2907437"/>
            <a:chExt cx="7795751" cy="15544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4585" y="2907437"/>
              <a:ext cx="3358444" cy="155448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7278" y="2907437"/>
              <a:ext cx="2136610" cy="1554480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3824126" y="4348547"/>
            <a:ext cx="4941063" cy="701289"/>
            <a:chOff x="5178347" y="4379898"/>
            <a:chExt cx="6588084" cy="935052"/>
          </a:xfrm>
        </p:grpSpPr>
        <p:sp>
          <p:nvSpPr>
            <p:cNvPr id="47" name="Google Shape;175;p19"/>
            <p:cNvSpPr/>
            <p:nvPr/>
          </p:nvSpPr>
          <p:spPr>
            <a:xfrm>
              <a:off x="5178347" y="4379898"/>
              <a:ext cx="6588084" cy="935052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rgbClr val="B7B7B7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19050" tIns="19050" rIns="19050" bIns="19050" anchor="t" anchorCtr="0">
              <a:noAutofit/>
            </a:bodyPr>
            <a:lstStyle/>
            <a:p>
              <a:pPr>
                <a:buClr>
                  <a:srgbClr val="000000"/>
                </a:buClr>
                <a:buSzPts val="3600"/>
              </a:pPr>
              <a:r>
                <a:rPr lang="en-US" sz="1200" b="1" dirty="0">
                  <a:solidFill>
                    <a:srgbClr val="000000"/>
                  </a:solidFill>
                  <a:ea typeface="Helvetica Neue"/>
                  <a:cs typeface="Helvetica Neue"/>
                  <a:sym typeface="Helvetica Neue"/>
                </a:rPr>
                <a:t>Precision oncology knowledge base</a:t>
              </a:r>
              <a:endParaRPr sz="600" dirty="0"/>
            </a:p>
          </p:txBody>
        </p:sp>
        <p:pic>
          <p:nvPicPr>
            <p:cNvPr id="49" name="Google Shape;176;p19" descr="Image"/>
            <p:cNvPicPr preferRelativeResize="0">
              <a:picLocks noChangeAspect="1"/>
            </p:cNvPicPr>
            <p:nvPr/>
          </p:nvPicPr>
          <p:blipFill rotWithShape="1">
            <a:blip r:embed="rId5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30594" y="4662793"/>
              <a:ext cx="1956495" cy="57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" name="Google Shape;177;p19" descr="Image"/>
            <p:cNvPicPr preferRelativeResize="0">
              <a:picLocks noChangeAspect="1"/>
            </p:cNvPicPr>
            <p:nvPr/>
          </p:nvPicPr>
          <p:blipFill rotWithShape="1">
            <a:blip r:embed="rId6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41549" y="4674162"/>
              <a:ext cx="1313722" cy="57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" name="Google Shape;178;p19" descr="mcg_logo_032015.png"/>
            <p:cNvPicPr preferRelativeResize="0">
              <a:picLocks noChangeAspect="1"/>
            </p:cNvPicPr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609731" y="4674162"/>
              <a:ext cx="3059997" cy="576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" name="Group 52"/>
          <p:cNvGrpSpPr/>
          <p:nvPr/>
        </p:nvGrpSpPr>
        <p:grpSpPr>
          <a:xfrm>
            <a:off x="3824128" y="5071453"/>
            <a:ext cx="4941062" cy="601748"/>
            <a:chOff x="5178346" y="5314951"/>
            <a:chExt cx="6588083" cy="802330"/>
          </a:xfrm>
        </p:grpSpPr>
        <p:sp>
          <p:nvSpPr>
            <p:cNvPr id="54" name="Google Shape;154;p19"/>
            <p:cNvSpPr/>
            <p:nvPr/>
          </p:nvSpPr>
          <p:spPr>
            <a:xfrm>
              <a:off x="5178346" y="5314951"/>
              <a:ext cx="6588083" cy="802330"/>
            </a:xfrm>
            <a:prstGeom prst="rect">
              <a:avLst/>
            </a:prstGeom>
            <a:solidFill>
              <a:srgbClr val="F3F3F3"/>
            </a:solidFill>
            <a:ln w="9525" cap="flat" cmpd="sng">
              <a:solidFill>
                <a:srgbClr val="B7B7B7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19050" tIns="19050" rIns="19050" bIns="19050" anchor="t" anchorCtr="0">
              <a:noAutofit/>
            </a:bodyPr>
            <a:lstStyle/>
            <a:p>
              <a:pPr>
                <a:buClr>
                  <a:srgbClr val="000000"/>
                </a:buClr>
                <a:buSzPts val="3600"/>
              </a:pPr>
              <a:r>
                <a:rPr lang="en-US" sz="1200" b="1" dirty="0">
                  <a:solidFill>
                    <a:srgbClr val="000000"/>
                  </a:solidFill>
                  <a:ea typeface="Helvetica Neue"/>
                  <a:cs typeface="Helvetica Neue"/>
                  <a:sym typeface="Helvetica Neue"/>
                </a:rPr>
                <a:t>Variant recurrence</a:t>
              </a:r>
              <a:endParaRPr sz="600" dirty="0"/>
            </a:p>
          </p:txBody>
        </p:sp>
        <p:pic>
          <p:nvPicPr>
            <p:cNvPr id="55" name="Google Shape;155;p19" descr="Image"/>
            <p:cNvPicPr preferRelativeResize="0">
              <a:picLocks noChangeAspect="1"/>
            </p:cNvPicPr>
            <p:nvPr/>
          </p:nvPicPr>
          <p:blipFill rotWithShape="1">
            <a:blip r:embed="rId8" cstate="hq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20197" y="5623173"/>
              <a:ext cx="2501326" cy="43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156;p19" descr="Image"/>
            <p:cNvPicPr preferRelativeResize="0">
              <a:picLocks noChangeAspect="1"/>
            </p:cNvPicPr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230594" y="5620655"/>
              <a:ext cx="1787997" cy="432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23130" y="5619669"/>
              <a:ext cx="1991454" cy="432000"/>
            </a:xfrm>
            <a:prstGeom prst="rect">
              <a:avLst/>
            </a:prstGeom>
          </p:spPr>
        </p:pic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E64EBDB4-642A-324A-9F94-E4A741F40F5C}"/>
              </a:ext>
            </a:extLst>
          </p:cNvPr>
          <p:cNvSpPr/>
          <p:nvPr/>
        </p:nvSpPr>
        <p:spPr>
          <a:xfrm>
            <a:off x="5273" y="4079564"/>
            <a:ext cx="675000" cy="1763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n-US" sz="1350" dirty="0">
                <a:solidFill>
                  <a:schemeClr val="tx2"/>
                </a:solidFill>
              </a:rPr>
              <a:t>Integration, Analysis &amp; </a:t>
            </a:r>
            <a:r>
              <a:rPr lang="en-US" sz="1350" dirty="0" err="1">
                <a:solidFill>
                  <a:schemeClr val="tx2"/>
                </a:solidFill>
              </a:rPr>
              <a:t>Visualisation</a:t>
            </a:r>
            <a:endParaRPr lang="en-US" sz="1350" dirty="0">
              <a:solidFill>
                <a:schemeClr val="tx2"/>
              </a:solidFill>
            </a:endParaRPr>
          </a:p>
        </p:txBody>
      </p:sp>
      <p:sp>
        <p:nvSpPr>
          <p:cNvPr id="44" name="Left Brace 43">
            <a:extLst>
              <a:ext uri="{FF2B5EF4-FFF2-40B4-BE49-F238E27FC236}">
                <a16:creationId xmlns:a16="http://schemas.microsoft.com/office/drawing/2014/main" id="{7E9D41EC-C46A-1D42-8033-0FDDD88186E2}"/>
              </a:ext>
            </a:extLst>
          </p:cNvPr>
          <p:cNvSpPr/>
          <p:nvPr/>
        </p:nvSpPr>
        <p:spPr>
          <a:xfrm>
            <a:off x="684000" y="4342584"/>
            <a:ext cx="238770" cy="1344332"/>
          </a:xfrm>
          <a:prstGeom prst="leftBrac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2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59F09D5-7083-F042-A139-77C25FF5CCB1}"/>
              </a:ext>
            </a:extLst>
          </p:cNvPr>
          <p:cNvSpPr/>
          <p:nvPr/>
        </p:nvSpPr>
        <p:spPr>
          <a:xfrm>
            <a:off x="955509" y="4342584"/>
            <a:ext cx="7824742" cy="1344332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2"/>
              </a:solidFill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D06FDC8-532C-3841-9DAA-D51E3B534D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7" y="4390851"/>
            <a:ext cx="1523134" cy="344861"/>
          </a:xfrm>
          <a:prstGeom prst="rect">
            <a:avLst/>
          </a:prstGeom>
        </p:spPr>
      </p:pic>
      <p:sp>
        <p:nvSpPr>
          <p:cNvPr id="58" name="Google Shape;588;p101"/>
          <p:cNvSpPr txBox="1">
            <a:spLocks/>
          </p:cNvSpPr>
          <p:nvPr/>
        </p:nvSpPr>
        <p:spPr>
          <a:xfrm>
            <a:off x="1010760" y="4789948"/>
            <a:ext cx="1801238" cy="411480"/>
          </a:xfrm>
          <a:prstGeom prst="homePlate">
            <a:avLst/>
          </a:prstGeom>
          <a:noFill/>
          <a:ln w="12700">
            <a:solidFill>
              <a:schemeClr val="accent1">
                <a:lumMod val="75000"/>
              </a:schemeClr>
            </a:solidFill>
            <a:prstDash val="sysDot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ystem Font Regular"/>
              <a:buChar char="-"/>
              <a:defRPr sz="213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ystem Font Regular"/>
              <a:buChar char="-"/>
              <a:defRPr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Courier New" panose="02070309020205020404" pitchFamily="49" charset="0"/>
              <a:buChar char="o"/>
              <a:defRPr sz="2133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3812">
              <a:lnSpc>
                <a:spcPct val="100000"/>
              </a:lnSpc>
              <a:spcBef>
                <a:spcPts val="0"/>
              </a:spcBef>
              <a:buSzPts val="3200"/>
              <a:buNone/>
            </a:pPr>
            <a:r>
              <a:rPr lang="en-US" sz="1200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Clinical Interpretation</a:t>
            </a:r>
          </a:p>
        </p:txBody>
      </p:sp>
      <p:sp>
        <p:nvSpPr>
          <p:cNvPr id="59" name="Google Shape;588;p101"/>
          <p:cNvSpPr txBox="1">
            <a:spLocks/>
          </p:cNvSpPr>
          <p:nvPr/>
        </p:nvSpPr>
        <p:spPr>
          <a:xfrm>
            <a:off x="1009506" y="5255154"/>
            <a:ext cx="1802492" cy="411480"/>
          </a:xfrm>
          <a:prstGeom prst="homePlate">
            <a:avLst/>
          </a:prstGeom>
          <a:noFill/>
          <a:ln w="12700">
            <a:solidFill>
              <a:schemeClr val="accent1">
                <a:lumMod val="75000"/>
              </a:schemeClr>
            </a:solidFill>
            <a:prstDash val="sysDot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ystem Font Regular"/>
              <a:buChar char="-"/>
              <a:defRPr sz="2133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System Font Regular"/>
              <a:buChar char="-"/>
              <a:defRPr sz="2400" i="1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33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Courier New" panose="02070309020205020404" pitchFamily="49" charset="0"/>
              <a:buChar char="o"/>
              <a:defRPr sz="2133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-23812">
              <a:lnSpc>
                <a:spcPct val="100000"/>
              </a:lnSpc>
              <a:spcBef>
                <a:spcPts val="0"/>
              </a:spcBef>
              <a:buSzPts val="3200"/>
              <a:buNone/>
            </a:pPr>
            <a:r>
              <a:rPr lang="en-US" sz="1200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Biological Discovery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17446D-620E-3E39-FC5C-5CA2386754AD}"/>
              </a:ext>
            </a:extLst>
          </p:cNvPr>
          <p:cNvGrpSpPr/>
          <p:nvPr/>
        </p:nvGrpSpPr>
        <p:grpSpPr>
          <a:xfrm>
            <a:off x="0" y="-2"/>
            <a:ext cx="9144000" cy="6833667"/>
            <a:chOff x="0" y="-2"/>
            <a:chExt cx="9144000" cy="683366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0234351-00AD-8331-FD14-3E25B707F3B9}"/>
                </a:ext>
              </a:extLst>
            </p:cNvPr>
            <p:cNvGrpSpPr/>
            <p:nvPr/>
          </p:nvGrpSpPr>
          <p:grpSpPr>
            <a:xfrm>
              <a:off x="0" y="-2"/>
              <a:ext cx="9144000" cy="1723598"/>
              <a:chOff x="0" y="-2"/>
              <a:chExt cx="9144000" cy="1723598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EFFCB0E-F284-F087-5934-797934888143}"/>
                  </a:ext>
                </a:extLst>
              </p:cNvPr>
              <p:cNvSpPr/>
              <p:nvPr/>
            </p:nvSpPr>
            <p:spPr>
              <a:xfrm>
                <a:off x="0" y="-2"/>
                <a:ext cx="9144000" cy="961507"/>
              </a:xfrm>
              <a:prstGeom prst="rect">
                <a:avLst/>
              </a:prstGeom>
              <a:solidFill>
                <a:srgbClr val="CE2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5" name="Rectangle 8">
                <a:extLst>
                  <a:ext uri="{FF2B5EF4-FFF2-40B4-BE49-F238E27FC236}">
                    <a16:creationId xmlns:a16="http://schemas.microsoft.com/office/drawing/2014/main" id="{A0B597E1-BA7E-B5B0-E4A1-B2977B8C9B06}"/>
                  </a:ext>
                </a:extLst>
              </p:cNvPr>
              <p:cNvSpPr/>
              <p:nvPr/>
            </p:nvSpPr>
            <p:spPr>
              <a:xfrm>
                <a:off x="184728" y="0"/>
                <a:ext cx="230909" cy="1723596"/>
              </a:xfrm>
              <a:custGeom>
                <a:avLst/>
                <a:gdLst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34109 w 434109"/>
                  <a:gd name="connsiteY2" fmla="*/ 5163127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24872 w 434109"/>
                  <a:gd name="connsiteY2" fmla="*/ 4747491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15636 w 434109"/>
                  <a:gd name="connsiteY2" fmla="*/ 4793673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109" h="5163127">
                    <a:moveTo>
                      <a:pt x="0" y="0"/>
                    </a:moveTo>
                    <a:lnTo>
                      <a:pt x="434109" y="0"/>
                    </a:lnTo>
                    <a:cubicBezTo>
                      <a:pt x="427951" y="1597891"/>
                      <a:pt x="421794" y="3195782"/>
                      <a:pt x="415636" y="4793673"/>
                    </a:cubicBezTo>
                    <a:lnTo>
                      <a:pt x="0" y="5163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52A3"/>
              </a:solidFill>
              <a:ln>
                <a:solidFill>
                  <a:srgbClr val="4D52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8235B98-7774-4F30-6DB7-06A5413BE6BA}"/>
                </a:ext>
              </a:extLst>
            </p:cNvPr>
            <p:cNvGrpSpPr/>
            <p:nvPr/>
          </p:nvGrpSpPr>
          <p:grpSpPr>
            <a:xfrm>
              <a:off x="0" y="6485659"/>
              <a:ext cx="9144000" cy="348006"/>
              <a:chOff x="0" y="6485659"/>
              <a:chExt cx="9144000" cy="34800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F607A4F-12A7-357D-A909-292EC454CC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86872" y="6556500"/>
                <a:ext cx="1288481" cy="277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3E3B1E8-11E8-0A83-5D91-A7AC3D2C7B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4824" y="6543675"/>
                <a:ext cx="1321123" cy="277165"/>
              </a:xfrm>
              <a:prstGeom prst="rect">
                <a:avLst/>
              </a:prstGeom>
            </p:spPr>
          </p:pic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9753FD5C-6CD7-4FDE-10AA-C7945A9BA7CE}"/>
                  </a:ext>
                </a:extLst>
              </p:cNvPr>
              <p:cNvCxnSpPr/>
              <p:nvPr/>
            </p:nvCxnSpPr>
            <p:spPr>
              <a:xfrm>
                <a:off x="0" y="6485659"/>
                <a:ext cx="9144000" cy="0"/>
              </a:xfrm>
              <a:prstGeom prst="line">
                <a:avLst/>
              </a:prstGeom>
              <a:ln w="12700">
                <a:solidFill>
                  <a:srgbClr val="4D52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E2D4747-4396-CFF4-CD5A-A71BD67D3225}"/>
                  </a:ext>
                </a:extLst>
              </p:cNvPr>
              <p:cNvSpPr txBox="1"/>
              <p:nvPr/>
            </p:nvSpPr>
            <p:spPr>
              <a:xfrm>
                <a:off x="381051" y="6569306"/>
                <a:ext cx="8229600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This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study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was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funded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by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the</a:t>
                </a:r>
                <a:r>
                  <a:rPr lang="sr-Latn-R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Horizon Europe Twinning 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Project </a:t>
                </a:r>
                <a:r>
                  <a:rPr lang="sr-Latn-RS" sz="1000" i="1" dirty="0">
                    <a:solidFill>
                      <a:srgbClr val="222222"/>
                    </a:solidFill>
                    <a:latin typeface="Arial" panose="020B0604020202020204" pitchFamily="34" charset="0"/>
                  </a:rPr>
                  <a:t>STEPUPIORS - 101079217</a:t>
                </a:r>
                <a:endParaRPr lang="en-US" sz="1000" dirty="0"/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6457434-2B95-314F-9371-0716380D030A}"/>
              </a:ext>
            </a:extLst>
          </p:cNvPr>
          <p:cNvGrpSpPr/>
          <p:nvPr/>
        </p:nvGrpSpPr>
        <p:grpSpPr>
          <a:xfrm>
            <a:off x="9008" y="1700518"/>
            <a:ext cx="8771243" cy="1474043"/>
            <a:chOff x="9008" y="1700518"/>
            <a:chExt cx="8771243" cy="147404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59A716C-5220-9B6F-93F5-58A9C8D08387}"/>
                </a:ext>
              </a:extLst>
            </p:cNvPr>
            <p:cNvSpPr/>
            <p:nvPr/>
          </p:nvSpPr>
          <p:spPr>
            <a:xfrm>
              <a:off x="9008" y="1700519"/>
              <a:ext cx="674992" cy="13278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en-US" sz="1350" dirty="0">
                  <a:solidFill>
                    <a:schemeClr val="tx2"/>
                  </a:solidFill>
                </a:rPr>
                <a:t>Data Capturing Platforms</a:t>
              </a:r>
            </a:p>
          </p:txBody>
        </p:sp>
        <p:sp>
          <p:nvSpPr>
            <p:cNvPr id="23" name="Left Brace 22">
              <a:extLst>
                <a:ext uri="{FF2B5EF4-FFF2-40B4-BE49-F238E27FC236}">
                  <a16:creationId xmlns:a16="http://schemas.microsoft.com/office/drawing/2014/main" id="{ADCF8522-6043-C866-9F5E-0C468E930141}"/>
                </a:ext>
              </a:extLst>
            </p:cNvPr>
            <p:cNvSpPr/>
            <p:nvPr/>
          </p:nvSpPr>
          <p:spPr>
            <a:xfrm>
              <a:off x="682564" y="1700518"/>
              <a:ext cx="238770" cy="1371600"/>
            </a:xfrm>
            <a:prstGeom prst="leftBrac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2"/>
                </a:solidFill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A739BEA-9661-95E8-BE3C-5C2F540F1878}"/>
                </a:ext>
              </a:extLst>
            </p:cNvPr>
            <p:cNvGrpSpPr/>
            <p:nvPr/>
          </p:nvGrpSpPr>
          <p:grpSpPr>
            <a:xfrm>
              <a:off x="955509" y="1751179"/>
              <a:ext cx="7824742" cy="1423382"/>
              <a:chOff x="955509" y="1751179"/>
              <a:chExt cx="7824742" cy="1423382"/>
            </a:xfrm>
          </p:grpSpPr>
          <p:pic>
            <p:nvPicPr>
              <p:cNvPr id="25" name="Graphic 24" descr="Test tubes with solid fill">
                <a:extLst>
                  <a:ext uri="{FF2B5EF4-FFF2-40B4-BE49-F238E27FC236}">
                    <a16:creationId xmlns:a16="http://schemas.microsoft.com/office/drawing/2014/main" id="{36F8AD74-9BEE-66F0-97B7-57477449B3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4591839" y="2598466"/>
                <a:ext cx="576095" cy="576095"/>
              </a:xfrm>
              <a:prstGeom prst="rect">
                <a:avLst/>
              </a:prstGeom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250DE1E-1614-4D57-BD95-10BEE71C81B8}"/>
                  </a:ext>
                </a:extLst>
              </p:cNvPr>
              <p:cNvSpPr/>
              <p:nvPr/>
            </p:nvSpPr>
            <p:spPr>
              <a:xfrm>
                <a:off x="2085483" y="1787981"/>
                <a:ext cx="1028700" cy="1371601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2"/>
                  </a:solidFill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2A5296CB-4EB4-C537-1DEF-DBC81871A98C}"/>
                  </a:ext>
                </a:extLst>
              </p:cNvPr>
              <p:cNvSpPr/>
              <p:nvPr/>
            </p:nvSpPr>
            <p:spPr>
              <a:xfrm>
                <a:off x="2085483" y="1788043"/>
                <a:ext cx="1024324" cy="486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100" dirty="0">
                    <a:solidFill>
                      <a:schemeClr val="tx2"/>
                    </a:solidFill>
                  </a:rPr>
                  <a:t>Clinical Characteristics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238E28F-7405-2FE7-8CD0-6FEC517B0489}"/>
                  </a:ext>
                </a:extLst>
              </p:cNvPr>
              <p:cNvSpPr/>
              <p:nvPr/>
            </p:nvSpPr>
            <p:spPr>
              <a:xfrm>
                <a:off x="955509" y="1787982"/>
                <a:ext cx="1028700" cy="1371600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2"/>
                  </a:solidFill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35A58FA-45D5-5FB6-73BA-06E05F4CF45F}"/>
                  </a:ext>
                </a:extLst>
              </p:cNvPr>
              <p:cNvSpPr/>
              <p:nvPr/>
            </p:nvSpPr>
            <p:spPr>
              <a:xfrm>
                <a:off x="955509" y="1787981"/>
                <a:ext cx="1028700" cy="486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100" dirty="0">
                    <a:solidFill>
                      <a:schemeClr val="tx2"/>
                    </a:solidFill>
                  </a:rPr>
                  <a:t>Informed Consent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D209672-9745-A553-AF5F-9C039920FA1B}"/>
                  </a:ext>
                </a:extLst>
              </p:cNvPr>
              <p:cNvSpPr/>
              <p:nvPr/>
            </p:nvSpPr>
            <p:spPr>
              <a:xfrm>
                <a:off x="4353530" y="1751179"/>
                <a:ext cx="1028700" cy="486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100" dirty="0" err="1">
                    <a:solidFill>
                      <a:schemeClr val="tx2"/>
                    </a:solidFill>
                  </a:rPr>
                  <a:t>Biosamples</a:t>
                </a:r>
                <a:r>
                  <a:rPr lang="en-US" sz="1100" dirty="0">
                    <a:solidFill>
                      <a:schemeClr val="tx2"/>
                    </a:solidFill>
                  </a:rPr>
                  <a:t> &amp; Derivatives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ABE8971-E699-3949-87F3-9347521C2E91}"/>
                  </a:ext>
                </a:extLst>
              </p:cNvPr>
              <p:cNvSpPr/>
              <p:nvPr/>
            </p:nvSpPr>
            <p:spPr>
              <a:xfrm>
                <a:off x="5491605" y="1790972"/>
                <a:ext cx="1028700" cy="1371600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2"/>
                  </a:solidFill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3745F04-AE13-70AE-44C0-AA1EF7AE4408}"/>
                  </a:ext>
                </a:extLst>
              </p:cNvPr>
              <p:cNvSpPr/>
              <p:nvPr/>
            </p:nvSpPr>
            <p:spPr>
              <a:xfrm>
                <a:off x="4361631" y="1788348"/>
                <a:ext cx="1028700" cy="1371600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2"/>
                  </a:solidFill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F00B41E-0F59-6782-CCDA-5DE1391859FA}"/>
                  </a:ext>
                </a:extLst>
              </p:cNvPr>
              <p:cNvSpPr/>
              <p:nvPr/>
            </p:nvSpPr>
            <p:spPr>
              <a:xfrm>
                <a:off x="5463675" y="1785248"/>
                <a:ext cx="1028700" cy="486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100" dirty="0">
                    <a:solidFill>
                      <a:schemeClr val="tx2"/>
                    </a:solidFill>
                  </a:rPr>
                  <a:t>Pathology</a:t>
                </a:r>
                <a:endParaRPr lang="en-US" sz="1200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3BCD365F-0A5F-72EB-B16B-0335F636B3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16200000">
                <a:off x="5432442" y="2611242"/>
                <a:ext cx="600401" cy="332365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84DF0FD-7364-7473-AFA0-E0F4528B6C73}"/>
                  </a:ext>
                </a:extLst>
              </p:cNvPr>
              <p:cNvSpPr/>
              <p:nvPr/>
            </p:nvSpPr>
            <p:spPr>
              <a:xfrm>
                <a:off x="7751551" y="1787981"/>
                <a:ext cx="1028700" cy="1371601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2"/>
                  </a:solidFill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6B7A4935-2E7C-1AFF-006C-384EF7AEDA85}"/>
                  </a:ext>
                </a:extLst>
              </p:cNvPr>
              <p:cNvSpPr/>
              <p:nvPr/>
            </p:nvSpPr>
            <p:spPr>
              <a:xfrm>
                <a:off x="7751551" y="1787981"/>
                <a:ext cx="1028700" cy="486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200" dirty="0">
                    <a:solidFill>
                      <a:schemeClr val="tx2"/>
                    </a:solidFill>
                  </a:rPr>
                  <a:t>PROMs </a:t>
                </a:r>
              </a:p>
              <a:p>
                <a:pPr algn="ctr"/>
                <a:r>
                  <a:rPr lang="en-US" sz="825" dirty="0">
                    <a:solidFill>
                      <a:schemeClr val="tx2"/>
                    </a:solidFill>
                  </a:rPr>
                  <a:t>Patient Reported Outcome Measures</a:t>
                </a:r>
              </a:p>
            </p:txBody>
          </p:sp>
          <p:pic>
            <p:nvPicPr>
              <p:cNvPr id="39" name="Graphic 330" descr="Checklist RTL">
                <a:extLst>
                  <a:ext uri="{FF2B5EF4-FFF2-40B4-BE49-F238E27FC236}">
                    <a16:creationId xmlns:a16="http://schemas.microsoft.com/office/drawing/2014/main" id="{1225DD8D-1664-3582-2E5D-D77774D6E7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rcRect/>
              <a:stretch/>
            </p:blipFill>
            <p:spPr>
              <a:xfrm>
                <a:off x="7803194" y="2234183"/>
                <a:ext cx="925415" cy="855758"/>
              </a:xfrm>
              <a:prstGeom prst="rect">
                <a:avLst/>
              </a:prstGeom>
            </p:spPr>
          </p:pic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406AFDE-4F69-CBDD-A789-7F4DB02C35D5}"/>
                  </a:ext>
                </a:extLst>
              </p:cNvPr>
              <p:cNvSpPr/>
              <p:nvPr/>
            </p:nvSpPr>
            <p:spPr>
              <a:xfrm>
                <a:off x="6621579" y="1787981"/>
                <a:ext cx="1028700" cy="486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200" dirty="0">
                    <a:solidFill>
                      <a:schemeClr val="tx2"/>
                    </a:solidFill>
                  </a:rPr>
                  <a:t>Molecular Profiling</a:t>
                </a:r>
              </a:p>
            </p:txBody>
          </p:sp>
          <p:pic>
            <p:nvPicPr>
              <p:cNvPr id="41" name="Graphic 340" descr="DNA">
                <a:extLst>
                  <a:ext uri="{FF2B5EF4-FFF2-40B4-BE49-F238E27FC236}">
                    <a16:creationId xmlns:a16="http://schemas.microsoft.com/office/drawing/2014/main" id="{7D239FB9-C755-3AFC-F39A-2C1C8F449A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rcRect/>
              <a:stretch/>
            </p:blipFill>
            <p:spPr>
              <a:xfrm>
                <a:off x="6714984" y="2271248"/>
                <a:ext cx="841890" cy="802686"/>
              </a:xfrm>
              <a:prstGeom prst="rect">
                <a:avLst/>
              </a:prstGeom>
            </p:spPr>
          </p:pic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45FD4AF4-65A8-8C92-C7B3-A3CE9FD97199}"/>
                  </a:ext>
                </a:extLst>
              </p:cNvPr>
              <p:cNvSpPr/>
              <p:nvPr/>
            </p:nvSpPr>
            <p:spPr>
              <a:xfrm>
                <a:off x="6621579" y="1791641"/>
                <a:ext cx="1028700" cy="1371601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2"/>
                  </a:solidFill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208C8428-A549-371D-4CA9-4E9B62503627}"/>
                  </a:ext>
                </a:extLst>
              </p:cNvPr>
              <p:cNvSpPr/>
              <p:nvPr/>
            </p:nvSpPr>
            <p:spPr>
              <a:xfrm>
                <a:off x="3223557" y="1792663"/>
                <a:ext cx="1028700" cy="1371600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2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F321EF72-F084-F858-5724-EB20AFAD9EC5}"/>
                  </a:ext>
                </a:extLst>
              </p:cNvPr>
              <p:cNvSpPr/>
              <p:nvPr/>
            </p:nvSpPr>
            <p:spPr>
              <a:xfrm>
                <a:off x="3215457" y="1787981"/>
                <a:ext cx="1044900" cy="486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200" dirty="0">
                    <a:solidFill>
                      <a:schemeClr val="tx2"/>
                    </a:solidFill>
                  </a:rPr>
                  <a:t>Imaging</a:t>
                </a:r>
              </a:p>
            </p:txBody>
          </p:sp>
          <p:pic>
            <p:nvPicPr>
              <p:cNvPr id="93" name="Graphic 6">
                <a:extLst>
                  <a:ext uri="{FF2B5EF4-FFF2-40B4-BE49-F238E27FC236}">
                    <a16:creationId xmlns:a16="http://schemas.microsoft.com/office/drawing/2014/main" id="{08C65B31-28F1-A136-7251-4417B9F01D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3356821" y="2245340"/>
                <a:ext cx="701031" cy="701031"/>
              </a:xfrm>
              <a:prstGeom prst="rect">
                <a:avLst/>
              </a:prstGeom>
            </p:spPr>
          </p:pic>
          <p:pic>
            <p:nvPicPr>
              <p:cNvPr id="94" name="Graphic 93" descr="Users with solid fill">
                <a:extLst>
                  <a:ext uri="{FF2B5EF4-FFF2-40B4-BE49-F238E27FC236}">
                    <a16:creationId xmlns:a16="http://schemas.microsoft.com/office/drawing/2014/main" id="{FE6259F7-65E4-10EC-D3E0-A9122E1750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1071513" y="2286477"/>
                <a:ext cx="782431" cy="782431"/>
              </a:xfrm>
              <a:prstGeom prst="rect">
                <a:avLst/>
              </a:prstGeom>
            </p:spPr>
          </p:pic>
          <p:pic>
            <p:nvPicPr>
              <p:cNvPr id="95" name="Graphic 94" descr="Barcode with solid fill">
                <a:extLst>
                  <a:ext uri="{FF2B5EF4-FFF2-40B4-BE49-F238E27FC236}">
                    <a16:creationId xmlns:a16="http://schemas.microsoft.com/office/drawing/2014/main" id="{45C9765A-8CBB-48C4-A355-9125693EA4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1218821" y="2112570"/>
                <a:ext cx="447862" cy="447862"/>
              </a:xfrm>
              <a:prstGeom prst="rect">
                <a:avLst/>
              </a:prstGeom>
            </p:spPr>
          </p:pic>
          <p:pic>
            <p:nvPicPr>
              <p:cNvPr id="96" name="Graphic 95" descr="Hospital with solid fill">
                <a:extLst>
                  <a:ext uri="{FF2B5EF4-FFF2-40B4-BE49-F238E27FC236}">
                    <a16:creationId xmlns:a16="http://schemas.microsoft.com/office/drawing/2014/main" id="{3B8716D9-3FAF-3C84-AAE9-6D3DB055FA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rcRect l="29688" r="32493"/>
              <a:stretch/>
            </p:blipFill>
            <p:spPr>
              <a:xfrm>
                <a:off x="2181332" y="2131422"/>
                <a:ext cx="376774" cy="996283"/>
              </a:xfrm>
              <a:prstGeom prst="rect">
                <a:avLst/>
              </a:prstGeom>
            </p:spPr>
          </p:pic>
          <p:pic>
            <p:nvPicPr>
              <p:cNvPr id="97" name="Graphic 96" descr="User with solid fill">
                <a:extLst>
                  <a:ext uri="{FF2B5EF4-FFF2-40B4-BE49-F238E27FC236}">
                    <a16:creationId xmlns:a16="http://schemas.microsoft.com/office/drawing/2014/main" id="{0F876A3B-B7E9-2839-E947-F5076919A7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p:blipFill>
            <p:spPr>
              <a:xfrm>
                <a:off x="2531081" y="2444482"/>
                <a:ext cx="517558" cy="517558"/>
              </a:xfrm>
              <a:prstGeom prst="rect">
                <a:avLst/>
              </a:prstGeom>
            </p:spPr>
          </p:pic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4BB48218-7CB8-9461-F047-8B2852FB82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32">
                        <a14:imgEffect>
                          <a14:backgroundRemoval t="10000" b="90526" l="4936" r="95494">
                            <a14:foregroundMark x1="4936" y1="66842" x2="8369" y2="62105"/>
                            <a14:foregroundMark x1="87124" y1="29211" x2="89270" y2="47895"/>
                            <a14:foregroundMark x1="92918" y1="31053" x2="92704" y2="42632"/>
                            <a14:foregroundMark x1="95064" y1="33158" x2="95494" y2="39474"/>
                            <a14:foregroundMark x1="60730" y1="90526" x2="69957" y2="8947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572000" y="2191859"/>
                <a:ext cx="536765" cy="437705"/>
              </a:xfrm>
              <a:prstGeom prst="rect">
                <a:avLst/>
              </a:prstGeom>
            </p:spPr>
          </p:pic>
          <p:pic>
            <p:nvPicPr>
              <p:cNvPr id="99" name="Graphic 98" descr="Microscope with solid fill">
                <a:extLst>
                  <a:ext uri="{FF2B5EF4-FFF2-40B4-BE49-F238E27FC236}">
                    <a16:creationId xmlns:a16="http://schemas.microsoft.com/office/drawing/2014/main" id="{32C6904D-FEA0-1291-711F-81559B060F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p:blipFill>
            <p:spPr>
              <a:xfrm>
                <a:off x="5781439" y="2191859"/>
                <a:ext cx="754512" cy="75451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06248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097959" y="3157093"/>
            <a:ext cx="5846813" cy="1165860"/>
            <a:chOff x="2797278" y="2907437"/>
            <a:chExt cx="7795751" cy="15544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4585" y="2907437"/>
              <a:ext cx="3358444" cy="155448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97278" y="2907437"/>
              <a:ext cx="2136610" cy="1554480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273" y="4071613"/>
            <a:ext cx="8774978" cy="1763936"/>
            <a:chOff x="7031" y="4084391"/>
            <a:chExt cx="11699970" cy="235191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64EBDB4-642A-324A-9F94-E4A741F40F5C}"/>
                </a:ext>
              </a:extLst>
            </p:cNvPr>
            <p:cNvSpPr/>
            <p:nvPr/>
          </p:nvSpPr>
          <p:spPr>
            <a:xfrm>
              <a:off x="7031" y="4084391"/>
              <a:ext cx="900000" cy="23519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en-US" sz="1350" dirty="0">
                  <a:solidFill>
                    <a:schemeClr val="tx2"/>
                  </a:solidFill>
                </a:rPr>
                <a:t>Integration, Analysis &amp; </a:t>
              </a:r>
              <a:r>
                <a:rPr lang="en-US" sz="1350" dirty="0" err="1">
                  <a:solidFill>
                    <a:schemeClr val="tx2"/>
                  </a:solidFill>
                </a:rPr>
                <a:t>Visualisation</a:t>
              </a:r>
              <a:endParaRPr lang="en-US" sz="1350" dirty="0">
                <a:solidFill>
                  <a:schemeClr val="tx2"/>
                </a:solidFill>
              </a:endParaRPr>
            </a:p>
          </p:txBody>
        </p:sp>
        <p:sp>
          <p:nvSpPr>
            <p:cNvPr id="44" name="Left Brace 43">
              <a:extLst>
                <a:ext uri="{FF2B5EF4-FFF2-40B4-BE49-F238E27FC236}">
                  <a16:creationId xmlns:a16="http://schemas.microsoft.com/office/drawing/2014/main" id="{7E9D41EC-C46A-1D42-8033-0FDDD88186E2}"/>
                </a:ext>
              </a:extLst>
            </p:cNvPr>
            <p:cNvSpPr/>
            <p:nvPr/>
          </p:nvSpPr>
          <p:spPr>
            <a:xfrm>
              <a:off x="912000" y="4435085"/>
              <a:ext cx="318360" cy="1792443"/>
            </a:xfrm>
            <a:prstGeom prst="leftBrac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2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59F09D5-7083-F042-A139-77C25FF5CCB1}"/>
                </a:ext>
              </a:extLst>
            </p:cNvPr>
            <p:cNvSpPr/>
            <p:nvPr/>
          </p:nvSpPr>
          <p:spPr>
            <a:xfrm>
              <a:off x="1275928" y="4435084"/>
              <a:ext cx="10431073" cy="1792443"/>
            </a:xfrm>
            <a:prstGeom prst="rect">
              <a:avLst/>
            </a:prstGeom>
            <a:noFill/>
            <a:ln w="12700"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2"/>
                </a:solidFill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8D06FDC8-532C-3841-9DAA-D51E3B534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38375" y="4822086"/>
              <a:ext cx="4498100" cy="1018438"/>
            </a:xfrm>
            <a:prstGeom prst="rect">
              <a:avLst/>
            </a:prstGeom>
          </p:spPr>
        </p:pic>
        <p:sp>
          <p:nvSpPr>
            <p:cNvPr id="62" name="Google Shape;588;p101"/>
            <p:cNvSpPr txBox="1">
              <a:spLocks/>
            </p:cNvSpPr>
            <p:nvPr/>
          </p:nvSpPr>
          <p:spPr>
            <a:xfrm>
              <a:off x="6262146" y="4644571"/>
              <a:ext cx="1826587" cy="640866"/>
            </a:xfrm>
            <a:prstGeom prst="homePlate">
              <a:avLst/>
            </a:prstGeom>
            <a:noFill/>
            <a:ln w="12700">
              <a:solidFill>
                <a:schemeClr val="accent1">
                  <a:lumMod val="75000"/>
                </a:schemeClr>
              </a:solidFill>
              <a:prstDash val="sysDot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marL="228589" indent="-228589" algn="l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667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76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System Font Regular"/>
                <a:buChar char="-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294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System Font Regular"/>
                <a:buChar char="-"/>
                <a:defRPr sz="2400" i="1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120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133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298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Courier New" panose="02070309020205020404" pitchFamily="49" charset="0"/>
                <a:buChar char="o"/>
                <a:defRPr sz="2133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23812">
                <a:lnSpc>
                  <a:spcPct val="100000"/>
                </a:lnSpc>
                <a:spcBef>
                  <a:spcPts val="0"/>
                </a:spcBef>
                <a:buSzPts val="3200"/>
                <a:buNone/>
              </a:pPr>
              <a:r>
                <a:rPr lang="en-US" sz="1200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Clinical Interpretation</a:t>
              </a:r>
            </a:p>
          </p:txBody>
        </p:sp>
        <p:sp>
          <p:nvSpPr>
            <p:cNvPr id="63" name="Google Shape;588;p101"/>
            <p:cNvSpPr txBox="1">
              <a:spLocks/>
            </p:cNvSpPr>
            <p:nvPr/>
          </p:nvSpPr>
          <p:spPr>
            <a:xfrm>
              <a:off x="6262146" y="5380482"/>
              <a:ext cx="1826587" cy="647936"/>
            </a:xfrm>
            <a:prstGeom prst="homePlate">
              <a:avLst/>
            </a:prstGeom>
            <a:noFill/>
            <a:ln w="12700">
              <a:solidFill>
                <a:schemeClr val="accent1">
                  <a:lumMod val="75000"/>
                </a:schemeClr>
              </a:solidFill>
              <a:prstDash val="sysDot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lvl1pPr marL="228589" indent="-228589" algn="l" defTabSz="914354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667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76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System Font Regular"/>
                <a:buChar char="-"/>
                <a:defRPr sz="2133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294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System Font Regular"/>
                <a:buChar char="-"/>
                <a:defRPr sz="2400" i="1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120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133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298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Courier New" panose="02070309020205020404" pitchFamily="49" charset="0"/>
                <a:buChar char="o"/>
                <a:defRPr sz="2133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474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652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829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006" indent="-228589" algn="l" defTabSz="914354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-23812">
                <a:lnSpc>
                  <a:spcPct val="100000"/>
                </a:lnSpc>
                <a:spcBef>
                  <a:spcPts val="0"/>
                </a:spcBef>
                <a:buSzPts val="3200"/>
                <a:buNone/>
              </a:pPr>
              <a:r>
                <a:rPr lang="en-US" sz="1200" dirty="0">
                  <a:solidFill>
                    <a:schemeClr val="tx2"/>
                  </a:solidFill>
                  <a:latin typeface="Arial"/>
                  <a:ea typeface="Arial"/>
                  <a:cs typeface="Arial"/>
                  <a:sym typeface="Arial"/>
                </a:rPr>
                <a:t>Biological Discovery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DEF38D3-7939-2F4F-8AC3-8B5E73B3F4FF}"/>
                </a:ext>
              </a:extLst>
            </p:cNvPr>
            <p:cNvSpPr/>
            <p:nvPr/>
          </p:nvSpPr>
          <p:spPr>
            <a:xfrm>
              <a:off x="8193024" y="4666507"/>
              <a:ext cx="3513977" cy="1288802"/>
            </a:xfrm>
            <a:prstGeom prst="rect">
              <a:avLst/>
            </a:prstGeom>
            <a:noFill/>
            <a:ln>
              <a:noFill/>
              <a:prstDash val="sysDot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1200" dirty="0">
                  <a:solidFill>
                    <a:schemeClr val="tx2"/>
                  </a:solidFill>
                </a:rPr>
                <a:t>Explore the datasets on: </a:t>
              </a:r>
            </a:p>
            <a:p>
              <a:pPr marL="257175" indent="-257175">
                <a:buFont typeface="+mj-lt"/>
                <a:buAutoNum type="arabicPeriod"/>
              </a:pPr>
              <a:r>
                <a:rPr lang="en-US" sz="1200" dirty="0">
                  <a:solidFill>
                    <a:schemeClr val="tx2"/>
                  </a:solidFill>
                </a:rPr>
                <a:t>Study level (</a:t>
              </a:r>
              <a:r>
                <a:rPr lang="en-US" sz="1200" dirty="0" err="1">
                  <a:solidFill>
                    <a:schemeClr val="tx2"/>
                  </a:solidFill>
                </a:rPr>
                <a:t>a.o.</a:t>
              </a:r>
              <a:r>
                <a:rPr lang="en-US" sz="1200" dirty="0">
                  <a:solidFill>
                    <a:schemeClr val="tx2"/>
                  </a:solidFill>
                </a:rPr>
                <a:t> group comparison)</a:t>
              </a:r>
            </a:p>
            <a:p>
              <a:pPr marL="257175" indent="-257175">
                <a:buFont typeface="+mj-lt"/>
                <a:buAutoNum type="arabicPeriod"/>
              </a:pPr>
              <a:r>
                <a:rPr lang="en-US" sz="1200" dirty="0">
                  <a:solidFill>
                    <a:schemeClr val="tx2"/>
                  </a:solidFill>
                </a:rPr>
                <a:t>Patient level </a:t>
              </a:r>
            </a:p>
            <a:p>
              <a:pPr marL="257175" indent="-257175">
                <a:buFont typeface="+mj-lt"/>
                <a:buAutoNum type="arabicPeriod"/>
              </a:pPr>
              <a:r>
                <a:rPr lang="en-US" sz="1200" dirty="0">
                  <a:solidFill>
                    <a:schemeClr val="tx2"/>
                  </a:solidFill>
                </a:rPr>
                <a:t>Gene level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6C093A-F915-5EEA-77AC-1C62BA3EE37F}"/>
              </a:ext>
            </a:extLst>
          </p:cNvPr>
          <p:cNvGrpSpPr/>
          <p:nvPr/>
        </p:nvGrpSpPr>
        <p:grpSpPr>
          <a:xfrm>
            <a:off x="0" y="-2"/>
            <a:ext cx="9144000" cy="6833667"/>
            <a:chOff x="0" y="-2"/>
            <a:chExt cx="9144000" cy="683366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4FE48B7-9B32-F84B-9E79-5A9EDA5680B8}"/>
                </a:ext>
              </a:extLst>
            </p:cNvPr>
            <p:cNvGrpSpPr/>
            <p:nvPr/>
          </p:nvGrpSpPr>
          <p:grpSpPr>
            <a:xfrm>
              <a:off x="0" y="-2"/>
              <a:ext cx="9144000" cy="1723598"/>
              <a:chOff x="0" y="-2"/>
              <a:chExt cx="9144000" cy="1723598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A76F761-C204-5EC3-D741-AC4EDD9FA03E}"/>
                  </a:ext>
                </a:extLst>
              </p:cNvPr>
              <p:cNvSpPr/>
              <p:nvPr/>
            </p:nvSpPr>
            <p:spPr>
              <a:xfrm>
                <a:off x="0" y="-2"/>
                <a:ext cx="9144000" cy="961507"/>
              </a:xfrm>
              <a:prstGeom prst="rect">
                <a:avLst/>
              </a:prstGeom>
              <a:solidFill>
                <a:srgbClr val="CE2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5" name="Rectangle 8">
                <a:extLst>
                  <a:ext uri="{FF2B5EF4-FFF2-40B4-BE49-F238E27FC236}">
                    <a16:creationId xmlns:a16="http://schemas.microsoft.com/office/drawing/2014/main" id="{8796CC29-0DF1-A820-844B-1A7563378534}"/>
                  </a:ext>
                </a:extLst>
              </p:cNvPr>
              <p:cNvSpPr/>
              <p:nvPr/>
            </p:nvSpPr>
            <p:spPr>
              <a:xfrm>
                <a:off x="184728" y="0"/>
                <a:ext cx="230909" cy="1723596"/>
              </a:xfrm>
              <a:custGeom>
                <a:avLst/>
                <a:gdLst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34109 w 434109"/>
                  <a:gd name="connsiteY2" fmla="*/ 5163127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24872 w 434109"/>
                  <a:gd name="connsiteY2" fmla="*/ 4747491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15636 w 434109"/>
                  <a:gd name="connsiteY2" fmla="*/ 4793673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109" h="5163127">
                    <a:moveTo>
                      <a:pt x="0" y="0"/>
                    </a:moveTo>
                    <a:lnTo>
                      <a:pt x="434109" y="0"/>
                    </a:lnTo>
                    <a:cubicBezTo>
                      <a:pt x="427951" y="1597891"/>
                      <a:pt x="421794" y="3195782"/>
                      <a:pt x="415636" y="4793673"/>
                    </a:cubicBezTo>
                    <a:lnTo>
                      <a:pt x="0" y="5163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52A3"/>
              </a:solidFill>
              <a:ln>
                <a:solidFill>
                  <a:srgbClr val="4D52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46D6E55-E1D0-94F5-90A5-813871006C25}"/>
                </a:ext>
              </a:extLst>
            </p:cNvPr>
            <p:cNvGrpSpPr/>
            <p:nvPr/>
          </p:nvGrpSpPr>
          <p:grpSpPr>
            <a:xfrm>
              <a:off x="0" y="6485659"/>
              <a:ext cx="9144000" cy="348006"/>
              <a:chOff x="0" y="6485659"/>
              <a:chExt cx="9144000" cy="348006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777554A4-358F-7D63-48F2-8CFD2CA0BE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86872" y="6556500"/>
                <a:ext cx="1288481" cy="277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54074DA-4FE7-F7BF-D2FD-2F5F285268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4824" y="6543675"/>
                <a:ext cx="1321123" cy="277165"/>
              </a:xfrm>
              <a:prstGeom prst="rect">
                <a:avLst/>
              </a:prstGeom>
            </p:spPr>
          </p:pic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D7B334F1-6200-90B8-D27A-D6D6D83988A8}"/>
                  </a:ext>
                </a:extLst>
              </p:cNvPr>
              <p:cNvCxnSpPr/>
              <p:nvPr/>
            </p:nvCxnSpPr>
            <p:spPr>
              <a:xfrm>
                <a:off x="0" y="6485659"/>
                <a:ext cx="9144000" cy="0"/>
              </a:xfrm>
              <a:prstGeom prst="line">
                <a:avLst/>
              </a:prstGeom>
              <a:ln w="12700">
                <a:solidFill>
                  <a:srgbClr val="4D52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A4DFD93-92E8-0BA9-90E5-08DB20972074}"/>
                  </a:ext>
                </a:extLst>
              </p:cNvPr>
              <p:cNvSpPr txBox="1"/>
              <p:nvPr/>
            </p:nvSpPr>
            <p:spPr>
              <a:xfrm>
                <a:off x="381051" y="6569306"/>
                <a:ext cx="8229600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This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study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was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funded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by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the</a:t>
                </a:r>
                <a:r>
                  <a:rPr lang="sr-Latn-R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Horizon Europe Twinning 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Project </a:t>
                </a:r>
                <a:r>
                  <a:rPr lang="sr-Latn-RS" sz="1000" i="1" dirty="0">
                    <a:solidFill>
                      <a:srgbClr val="222222"/>
                    </a:solidFill>
                    <a:latin typeface="Arial" panose="020B0604020202020204" pitchFamily="34" charset="0"/>
                  </a:rPr>
                  <a:t>STEPUPIORS - 101079217</a:t>
                </a:r>
                <a:endParaRPr lang="en-US" sz="1000" dirty="0"/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ADDBCE4-3F87-7874-5F9C-925F6BB95D76}"/>
              </a:ext>
            </a:extLst>
          </p:cNvPr>
          <p:cNvGrpSpPr/>
          <p:nvPr/>
        </p:nvGrpSpPr>
        <p:grpSpPr>
          <a:xfrm>
            <a:off x="9008" y="1700518"/>
            <a:ext cx="8771243" cy="1474043"/>
            <a:chOff x="9008" y="1700518"/>
            <a:chExt cx="8771243" cy="1474043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320E4DA-B390-7442-A713-548A8E8FEB67}"/>
                </a:ext>
              </a:extLst>
            </p:cNvPr>
            <p:cNvSpPr/>
            <p:nvPr/>
          </p:nvSpPr>
          <p:spPr>
            <a:xfrm>
              <a:off x="9008" y="1700519"/>
              <a:ext cx="674992" cy="132789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vert270" rtlCol="0" anchor="ctr"/>
            <a:lstStyle/>
            <a:p>
              <a:pPr algn="ctr"/>
              <a:r>
                <a:rPr lang="en-US" sz="1350" dirty="0">
                  <a:solidFill>
                    <a:schemeClr val="tx2"/>
                  </a:solidFill>
                </a:rPr>
                <a:t>Data Capturing Platforms</a:t>
              </a:r>
            </a:p>
          </p:txBody>
        </p:sp>
        <p:sp>
          <p:nvSpPr>
            <p:cNvPr id="23" name="Left Brace 22">
              <a:extLst>
                <a:ext uri="{FF2B5EF4-FFF2-40B4-BE49-F238E27FC236}">
                  <a16:creationId xmlns:a16="http://schemas.microsoft.com/office/drawing/2014/main" id="{5A2467C0-53B4-F3E6-CE59-339A2CA93AA5}"/>
                </a:ext>
              </a:extLst>
            </p:cNvPr>
            <p:cNvSpPr/>
            <p:nvPr/>
          </p:nvSpPr>
          <p:spPr>
            <a:xfrm>
              <a:off x="682564" y="1700518"/>
              <a:ext cx="238770" cy="1371600"/>
            </a:xfrm>
            <a:prstGeom prst="leftBrace">
              <a:avLst/>
            </a:pr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2"/>
                </a:solidFill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5F386E1-175F-667E-764C-91C48C2ED28C}"/>
                </a:ext>
              </a:extLst>
            </p:cNvPr>
            <p:cNvGrpSpPr/>
            <p:nvPr/>
          </p:nvGrpSpPr>
          <p:grpSpPr>
            <a:xfrm>
              <a:off x="955509" y="1751179"/>
              <a:ext cx="7824742" cy="1423382"/>
              <a:chOff x="955509" y="1751179"/>
              <a:chExt cx="7824742" cy="1423382"/>
            </a:xfrm>
          </p:grpSpPr>
          <p:pic>
            <p:nvPicPr>
              <p:cNvPr id="25" name="Graphic 24" descr="Test tubes with solid fill">
                <a:extLst>
                  <a:ext uri="{FF2B5EF4-FFF2-40B4-BE49-F238E27FC236}">
                    <a16:creationId xmlns:a16="http://schemas.microsoft.com/office/drawing/2014/main" id="{4F8B58AA-80FD-7254-2EBB-31CAAC4703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591839" y="2598466"/>
                <a:ext cx="576095" cy="576095"/>
              </a:xfrm>
              <a:prstGeom prst="rect">
                <a:avLst/>
              </a:prstGeom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EEA41D8-CE46-D59F-EE07-905CBA736D20}"/>
                  </a:ext>
                </a:extLst>
              </p:cNvPr>
              <p:cNvSpPr/>
              <p:nvPr/>
            </p:nvSpPr>
            <p:spPr>
              <a:xfrm>
                <a:off x="2085483" y="1787981"/>
                <a:ext cx="1028700" cy="1371601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2"/>
                  </a:solidFill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0365846-01CC-74D6-D424-30BDCF5954E8}"/>
                  </a:ext>
                </a:extLst>
              </p:cNvPr>
              <p:cNvSpPr/>
              <p:nvPr/>
            </p:nvSpPr>
            <p:spPr>
              <a:xfrm>
                <a:off x="2085483" y="1788043"/>
                <a:ext cx="1024324" cy="486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100" dirty="0">
                    <a:solidFill>
                      <a:schemeClr val="tx2"/>
                    </a:solidFill>
                  </a:rPr>
                  <a:t>Clinical Characteristics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05BF004-D65C-A4F7-9FD7-8F1509BB4FF7}"/>
                  </a:ext>
                </a:extLst>
              </p:cNvPr>
              <p:cNvSpPr/>
              <p:nvPr/>
            </p:nvSpPr>
            <p:spPr>
              <a:xfrm>
                <a:off x="955509" y="1787982"/>
                <a:ext cx="1028700" cy="1371600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2"/>
                  </a:solidFill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6ABC15E3-37C1-6D2D-D5D2-345EB708107A}"/>
                  </a:ext>
                </a:extLst>
              </p:cNvPr>
              <p:cNvSpPr/>
              <p:nvPr/>
            </p:nvSpPr>
            <p:spPr>
              <a:xfrm>
                <a:off x="955509" y="1787981"/>
                <a:ext cx="1028700" cy="486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100" dirty="0">
                    <a:solidFill>
                      <a:schemeClr val="tx2"/>
                    </a:solidFill>
                  </a:rPr>
                  <a:t>Informed Consent</a:t>
                </a: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9406CE9-74BD-E20E-9D32-52031C03E170}"/>
                  </a:ext>
                </a:extLst>
              </p:cNvPr>
              <p:cNvSpPr/>
              <p:nvPr/>
            </p:nvSpPr>
            <p:spPr>
              <a:xfrm>
                <a:off x="4353530" y="1751179"/>
                <a:ext cx="1028700" cy="486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100" dirty="0" err="1">
                    <a:solidFill>
                      <a:schemeClr val="tx2"/>
                    </a:solidFill>
                  </a:rPr>
                  <a:t>Biosamples</a:t>
                </a:r>
                <a:r>
                  <a:rPr lang="en-US" sz="1100" dirty="0">
                    <a:solidFill>
                      <a:schemeClr val="tx2"/>
                    </a:solidFill>
                  </a:rPr>
                  <a:t> &amp; Derivatives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26312A9-2F5E-3811-E9F2-C940CCD0C539}"/>
                  </a:ext>
                </a:extLst>
              </p:cNvPr>
              <p:cNvSpPr/>
              <p:nvPr/>
            </p:nvSpPr>
            <p:spPr>
              <a:xfrm>
                <a:off x="5491605" y="1790972"/>
                <a:ext cx="1028700" cy="1371600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2"/>
                  </a:solidFill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B70D8BBA-8A11-03A6-C148-C976D20CD048}"/>
                  </a:ext>
                </a:extLst>
              </p:cNvPr>
              <p:cNvSpPr/>
              <p:nvPr/>
            </p:nvSpPr>
            <p:spPr>
              <a:xfrm>
                <a:off x="4361631" y="1788348"/>
                <a:ext cx="1028700" cy="1371600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2"/>
                  </a:solidFill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E07AA58-D288-84D9-DF5A-6841FF8D560E}"/>
                  </a:ext>
                </a:extLst>
              </p:cNvPr>
              <p:cNvSpPr/>
              <p:nvPr/>
            </p:nvSpPr>
            <p:spPr>
              <a:xfrm>
                <a:off x="5463675" y="1785248"/>
                <a:ext cx="1028700" cy="486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100" dirty="0">
                    <a:solidFill>
                      <a:schemeClr val="tx2"/>
                    </a:solidFill>
                  </a:rPr>
                  <a:t>Pathology</a:t>
                </a:r>
                <a:endParaRPr lang="en-US" sz="1200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EE5DAFF0-1252-BCC8-2010-47A550F102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16200000">
                <a:off x="5432442" y="2611242"/>
                <a:ext cx="600401" cy="332365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31FCC12-A514-603E-8242-B7C4E742A9BC}"/>
                  </a:ext>
                </a:extLst>
              </p:cNvPr>
              <p:cNvSpPr/>
              <p:nvPr/>
            </p:nvSpPr>
            <p:spPr>
              <a:xfrm>
                <a:off x="7751551" y="1787981"/>
                <a:ext cx="1028700" cy="1371601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2"/>
                  </a:solidFill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5AF90659-E798-E2FC-6C84-D10BA143514B}"/>
                  </a:ext>
                </a:extLst>
              </p:cNvPr>
              <p:cNvSpPr/>
              <p:nvPr/>
            </p:nvSpPr>
            <p:spPr>
              <a:xfrm>
                <a:off x="7751551" y="1787981"/>
                <a:ext cx="1028700" cy="486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200" dirty="0">
                    <a:solidFill>
                      <a:schemeClr val="tx2"/>
                    </a:solidFill>
                  </a:rPr>
                  <a:t>PROMs </a:t>
                </a:r>
              </a:p>
              <a:p>
                <a:pPr algn="ctr"/>
                <a:r>
                  <a:rPr lang="en-US" sz="825" dirty="0">
                    <a:solidFill>
                      <a:schemeClr val="tx2"/>
                    </a:solidFill>
                  </a:rPr>
                  <a:t>Patient Reported Outcome Measures</a:t>
                </a:r>
              </a:p>
            </p:txBody>
          </p:sp>
          <p:pic>
            <p:nvPicPr>
              <p:cNvPr id="39" name="Graphic 330" descr="Checklist RTL">
                <a:extLst>
                  <a:ext uri="{FF2B5EF4-FFF2-40B4-BE49-F238E27FC236}">
                    <a16:creationId xmlns:a16="http://schemas.microsoft.com/office/drawing/2014/main" id="{0B613990-17B7-681B-3B74-C4AF0E843C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7803194" y="2234183"/>
                <a:ext cx="925415" cy="855758"/>
              </a:xfrm>
              <a:prstGeom prst="rect">
                <a:avLst/>
              </a:prstGeom>
            </p:spPr>
          </p:pic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F6AD69FF-E63C-500C-DCB8-72B64A0EDEF9}"/>
                  </a:ext>
                </a:extLst>
              </p:cNvPr>
              <p:cNvSpPr/>
              <p:nvPr/>
            </p:nvSpPr>
            <p:spPr>
              <a:xfrm>
                <a:off x="6621579" y="1787981"/>
                <a:ext cx="1028700" cy="486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200" dirty="0">
                    <a:solidFill>
                      <a:schemeClr val="tx2"/>
                    </a:solidFill>
                  </a:rPr>
                  <a:t>Molecular Profiling</a:t>
                </a:r>
              </a:p>
            </p:txBody>
          </p:sp>
          <p:pic>
            <p:nvPicPr>
              <p:cNvPr id="41" name="Graphic 340" descr="DNA">
                <a:extLst>
                  <a:ext uri="{FF2B5EF4-FFF2-40B4-BE49-F238E27FC236}">
                    <a16:creationId xmlns:a16="http://schemas.microsoft.com/office/drawing/2014/main" id="{5687AB17-9E45-976B-8DB8-ED6EBDC2F8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rcRect/>
              <a:stretch/>
            </p:blipFill>
            <p:spPr>
              <a:xfrm>
                <a:off x="6714984" y="2271248"/>
                <a:ext cx="841890" cy="802686"/>
              </a:xfrm>
              <a:prstGeom prst="rect">
                <a:avLst/>
              </a:prstGeom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4426B19-2BE0-AAFB-B3C7-E62BBC36F22F}"/>
                  </a:ext>
                </a:extLst>
              </p:cNvPr>
              <p:cNvSpPr/>
              <p:nvPr/>
            </p:nvSpPr>
            <p:spPr>
              <a:xfrm>
                <a:off x="6621579" y="1791641"/>
                <a:ext cx="1028700" cy="1371601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2"/>
                  </a:solidFill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D01321DB-315C-3962-4548-A181FC1CDCDD}"/>
                  </a:ext>
                </a:extLst>
              </p:cNvPr>
              <p:cNvSpPr/>
              <p:nvPr/>
            </p:nvSpPr>
            <p:spPr>
              <a:xfrm>
                <a:off x="3223557" y="1792663"/>
                <a:ext cx="1028700" cy="1371600"/>
              </a:xfrm>
              <a:prstGeom prst="rect">
                <a:avLst/>
              </a:prstGeom>
              <a:noFill/>
              <a:ln w="12700">
                <a:solidFill>
                  <a:schemeClr val="accent1">
                    <a:lumMod val="75000"/>
                  </a:schemeClr>
                </a:solidFill>
                <a:prstDash val="sysDot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2"/>
                  </a:solidFill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D442649-2EFA-12DD-D7B7-7D59ECE9AA83}"/>
                  </a:ext>
                </a:extLst>
              </p:cNvPr>
              <p:cNvSpPr/>
              <p:nvPr/>
            </p:nvSpPr>
            <p:spPr>
              <a:xfrm>
                <a:off x="3215457" y="1787981"/>
                <a:ext cx="1044900" cy="486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sz="1200" dirty="0">
                    <a:solidFill>
                      <a:schemeClr val="tx2"/>
                    </a:solidFill>
                  </a:rPr>
                  <a:t>Imaging</a:t>
                </a:r>
              </a:p>
            </p:txBody>
          </p:sp>
          <p:pic>
            <p:nvPicPr>
              <p:cNvPr id="83" name="Graphic 6">
                <a:extLst>
                  <a:ext uri="{FF2B5EF4-FFF2-40B4-BE49-F238E27FC236}">
                    <a16:creationId xmlns:a16="http://schemas.microsoft.com/office/drawing/2014/main" id="{FDBEA269-E3FE-9D36-1143-41C40CC73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3356821" y="2245340"/>
                <a:ext cx="701031" cy="701031"/>
              </a:xfrm>
              <a:prstGeom prst="rect">
                <a:avLst/>
              </a:prstGeom>
            </p:spPr>
          </p:pic>
          <p:pic>
            <p:nvPicPr>
              <p:cNvPr id="84" name="Graphic 83" descr="Users with solid fill">
                <a:extLst>
                  <a:ext uri="{FF2B5EF4-FFF2-40B4-BE49-F238E27FC236}">
                    <a16:creationId xmlns:a16="http://schemas.microsoft.com/office/drawing/2014/main" id="{7B241ED1-0129-E61B-578C-1C2610EEDE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071513" y="2286477"/>
                <a:ext cx="782431" cy="782431"/>
              </a:xfrm>
              <a:prstGeom prst="rect">
                <a:avLst/>
              </a:prstGeom>
            </p:spPr>
          </p:pic>
          <p:pic>
            <p:nvPicPr>
              <p:cNvPr id="85" name="Graphic 84" descr="Barcode with solid fill">
                <a:extLst>
                  <a:ext uri="{FF2B5EF4-FFF2-40B4-BE49-F238E27FC236}">
                    <a16:creationId xmlns:a16="http://schemas.microsoft.com/office/drawing/2014/main" id="{FF0A43AE-9038-237B-0CEC-963DCDD3CC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218821" y="2112570"/>
                <a:ext cx="447862" cy="447862"/>
              </a:xfrm>
              <a:prstGeom prst="rect">
                <a:avLst/>
              </a:prstGeom>
            </p:spPr>
          </p:pic>
          <p:pic>
            <p:nvPicPr>
              <p:cNvPr id="86" name="Graphic 85" descr="Hospital with solid fill">
                <a:extLst>
                  <a:ext uri="{FF2B5EF4-FFF2-40B4-BE49-F238E27FC236}">
                    <a16:creationId xmlns:a16="http://schemas.microsoft.com/office/drawing/2014/main" id="{FB86EFF3-B1EB-F030-7B3C-F11D867A5C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rcRect l="29688" r="32493"/>
              <a:stretch/>
            </p:blipFill>
            <p:spPr>
              <a:xfrm>
                <a:off x="2181332" y="2131422"/>
                <a:ext cx="376774" cy="996283"/>
              </a:xfrm>
              <a:prstGeom prst="rect">
                <a:avLst/>
              </a:prstGeom>
            </p:spPr>
          </p:pic>
          <p:pic>
            <p:nvPicPr>
              <p:cNvPr id="87" name="Graphic 86" descr="User with solid fill">
                <a:extLst>
                  <a:ext uri="{FF2B5EF4-FFF2-40B4-BE49-F238E27FC236}">
                    <a16:creationId xmlns:a16="http://schemas.microsoft.com/office/drawing/2014/main" id="{7A8A5775-B453-4429-EBC7-0A223ECF29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2531081" y="2444482"/>
                <a:ext cx="517558" cy="517558"/>
              </a:xfrm>
              <a:prstGeom prst="rect">
                <a:avLst/>
              </a:prstGeom>
            </p:spPr>
          </p:pic>
          <p:pic>
            <p:nvPicPr>
              <p:cNvPr id="89" name="Graphic 88" descr="Microscope with solid fill">
                <a:extLst>
                  <a:ext uri="{FF2B5EF4-FFF2-40B4-BE49-F238E27FC236}">
                    <a16:creationId xmlns:a16="http://schemas.microsoft.com/office/drawing/2014/main" id="{3DF84B09-4683-FBE7-9700-5955CA027E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5781439" y="2191859"/>
                <a:ext cx="754512" cy="754512"/>
              </a:xfrm>
              <a:prstGeom prst="rect">
                <a:avLst/>
              </a:prstGeom>
            </p:spPr>
          </p:pic>
        </p:grpSp>
      </p:grp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B874F0A2-A955-791A-F7D8-9A86232EC7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1409221"/>
              </p:ext>
            </p:extLst>
          </p:nvPr>
        </p:nvGraphicFramePr>
        <p:xfrm>
          <a:off x="415637" y="965033"/>
          <a:ext cx="8514273" cy="4343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8514273">
                  <a:extLst>
                    <a:ext uri="{9D8B030D-6E8A-4147-A177-3AD203B41FA5}">
                      <a16:colId xmlns:a16="http://schemas.microsoft.com/office/drawing/2014/main" val="920797187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nl-NL" sz="2400" b="1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Cancer Data in cBioPortal</a:t>
                      </a:r>
                      <a:endParaRPr lang="en-US" sz="2400" b="1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681653"/>
                  </a:ext>
                </a:extLst>
              </a:tr>
            </a:tbl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61A653C6-3BF3-88DC-E8A4-E518F2A9BB64}"/>
              </a:ext>
            </a:extLst>
          </p:cNvPr>
          <p:cNvPicPr>
            <a:picLocks noChangeAspect="1"/>
          </p:cNvPicPr>
          <p:nvPr/>
        </p:nvPicPr>
        <p:blipFill>
          <a:blip r:embed="rId27">
            <a:biLevel thresh="75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526" l="4936" r="95494">
                        <a14:foregroundMark x1="4936" y1="66842" x2="8369" y2="62105"/>
                        <a14:foregroundMark x1="87124" y1="29211" x2="89270" y2="47895"/>
                        <a14:foregroundMark x1="92918" y1="31053" x2="92704" y2="42632"/>
                        <a14:foregroundMark x1="95064" y1="33158" x2="95494" y2="39474"/>
                        <a14:foregroundMark x1="60730" y1="90526" x2="69957" y2="894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2191859"/>
            <a:ext cx="536765" cy="43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71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13017"/>
              </p:ext>
            </p:extLst>
          </p:nvPr>
        </p:nvGraphicFramePr>
        <p:xfrm>
          <a:off x="415637" y="935789"/>
          <a:ext cx="8514273" cy="4343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8514273">
                  <a:extLst>
                    <a:ext uri="{9D8B030D-6E8A-4147-A177-3AD203B41FA5}">
                      <a16:colId xmlns:a16="http://schemas.microsoft.com/office/drawing/2014/main" val="920797187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nl-NL" sz="2400" b="1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Studies </a:t>
                      </a:r>
                      <a:r>
                        <a:rPr lang="nl-NL" sz="2400" b="1" i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Overview</a:t>
                      </a:r>
                      <a:endParaRPr lang="en-US" sz="2400" b="1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681653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71A1B463-1FB9-C000-136F-3E0AE10B2F4E}"/>
              </a:ext>
            </a:extLst>
          </p:cNvPr>
          <p:cNvGrpSpPr/>
          <p:nvPr/>
        </p:nvGrpSpPr>
        <p:grpSpPr>
          <a:xfrm>
            <a:off x="0" y="-2"/>
            <a:ext cx="9144000" cy="6833667"/>
            <a:chOff x="0" y="-2"/>
            <a:chExt cx="9144000" cy="683366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B88913D-D85C-C8DF-926B-A7DCE64B8927}"/>
                </a:ext>
              </a:extLst>
            </p:cNvPr>
            <p:cNvGrpSpPr/>
            <p:nvPr/>
          </p:nvGrpSpPr>
          <p:grpSpPr>
            <a:xfrm>
              <a:off x="0" y="-2"/>
              <a:ext cx="9144000" cy="1723598"/>
              <a:chOff x="0" y="-2"/>
              <a:chExt cx="9144000" cy="1723598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D8FB92-41F1-7D1A-015C-B4BFB1C232FD}"/>
                  </a:ext>
                </a:extLst>
              </p:cNvPr>
              <p:cNvSpPr/>
              <p:nvPr/>
            </p:nvSpPr>
            <p:spPr>
              <a:xfrm>
                <a:off x="0" y="-2"/>
                <a:ext cx="9144000" cy="961507"/>
              </a:xfrm>
              <a:prstGeom prst="rect">
                <a:avLst/>
              </a:prstGeom>
              <a:solidFill>
                <a:srgbClr val="CE2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3" name="Rectangle 8">
                <a:extLst>
                  <a:ext uri="{FF2B5EF4-FFF2-40B4-BE49-F238E27FC236}">
                    <a16:creationId xmlns:a16="http://schemas.microsoft.com/office/drawing/2014/main" id="{835F3A80-C1FD-04EE-47FB-A90A3A3D2E02}"/>
                  </a:ext>
                </a:extLst>
              </p:cNvPr>
              <p:cNvSpPr/>
              <p:nvPr/>
            </p:nvSpPr>
            <p:spPr>
              <a:xfrm>
                <a:off x="184728" y="0"/>
                <a:ext cx="230909" cy="1723596"/>
              </a:xfrm>
              <a:custGeom>
                <a:avLst/>
                <a:gdLst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34109 w 434109"/>
                  <a:gd name="connsiteY2" fmla="*/ 5163127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24872 w 434109"/>
                  <a:gd name="connsiteY2" fmla="*/ 4747491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15636 w 434109"/>
                  <a:gd name="connsiteY2" fmla="*/ 4793673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109" h="5163127">
                    <a:moveTo>
                      <a:pt x="0" y="0"/>
                    </a:moveTo>
                    <a:lnTo>
                      <a:pt x="434109" y="0"/>
                    </a:lnTo>
                    <a:cubicBezTo>
                      <a:pt x="427951" y="1597891"/>
                      <a:pt x="421794" y="3195782"/>
                      <a:pt x="415636" y="4793673"/>
                    </a:cubicBezTo>
                    <a:lnTo>
                      <a:pt x="0" y="5163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52A3"/>
              </a:solidFill>
              <a:ln>
                <a:solidFill>
                  <a:srgbClr val="4D52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1F64210-4D08-B3D8-E930-9279FF2D6052}"/>
                </a:ext>
              </a:extLst>
            </p:cNvPr>
            <p:cNvGrpSpPr/>
            <p:nvPr/>
          </p:nvGrpSpPr>
          <p:grpSpPr>
            <a:xfrm>
              <a:off x="0" y="6485659"/>
              <a:ext cx="9144000" cy="348006"/>
              <a:chOff x="0" y="6485659"/>
              <a:chExt cx="9144000" cy="348006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001AC77-EBDD-11AE-B512-123A0D5D16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6872" y="6556500"/>
                <a:ext cx="1288481" cy="277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F69E18B-99A5-1CD1-3E3A-32E45F72EF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4824" y="6543675"/>
                <a:ext cx="1321123" cy="277165"/>
              </a:xfrm>
              <a:prstGeom prst="rect">
                <a:avLst/>
              </a:prstGeom>
            </p:spPr>
          </p:pic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E2269368-0807-E20B-AB42-D08470DAF194}"/>
                  </a:ext>
                </a:extLst>
              </p:cNvPr>
              <p:cNvCxnSpPr/>
              <p:nvPr/>
            </p:nvCxnSpPr>
            <p:spPr>
              <a:xfrm>
                <a:off x="0" y="6485659"/>
                <a:ext cx="9144000" cy="0"/>
              </a:xfrm>
              <a:prstGeom prst="line">
                <a:avLst/>
              </a:prstGeom>
              <a:ln w="12700">
                <a:solidFill>
                  <a:srgbClr val="4D52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3A9C98-1388-EB29-1982-D5B88EC4064F}"/>
                  </a:ext>
                </a:extLst>
              </p:cNvPr>
              <p:cNvSpPr txBox="1"/>
              <p:nvPr/>
            </p:nvSpPr>
            <p:spPr>
              <a:xfrm>
                <a:off x="381051" y="6569306"/>
                <a:ext cx="8229600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This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study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was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funded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by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the</a:t>
                </a:r>
                <a:r>
                  <a:rPr lang="sr-Latn-R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Horizon Europe Twinning 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Project </a:t>
                </a:r>
                <a:r>
                  <a:rPr lang="sr-Latn-RS" sz="1000" i="1" dirty="0">
                    <a:solidFill>
                      <a:srgbClr val="222222"/>
                    </a:solidFill>
                    <a:latin typeface="Arial" panose="020B0604020202020204" pitchFamily="34" charset="0"/>
                  </a:rPr>
                  <a:t>STEPUPIORS - 101079217</a:t>
                </a:r>
                <a:endParaRPr lang="en-US" sz="1000" dirty="0"/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890871E-57F5-53F4-8165-D0CACFFE7E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803"/>
          <a:stretch/>
        </p:blipFill>
        <p:spPr>
          <a:xfrm>
            <a:off x="184728" y="1749227"/>
            <a:ext cx="8841219" cy="445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25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438217"/>
              </p:ext>
            </p:extLst>
          </p:nvPr>
        </p:nvGraphicFramePr>
        <p:xfrm>
          <a:off x="415637" y="961505"/>
          <a:ext cx="8514273" cy="434340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8514273">
                  <a:extLst>
                    <a:ext uri="{9D8B030D-6E8A-4147-A177-3AD203B41FA5}">
                      <a16:colId xmlns:a16="http://schemas.microsoft.com/office/drawing/2014/main" val="920797187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l"/>
                      <a:r>
                        <a:rPr lang="nl-NL" sz="2400" b="1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1. </a:t>
                      </a:r>
                      <a:r>
                        <a:rPr lang="nl-NL" sz="2400" b="1" i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Study</a:t>
                      </a:r>
                      <a:r>
                        <a:rPr lang="nl-NL" sz="2400" b="1" i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 Level: </a:t>
                      </a:r>
                      <a:r>
                        <a:rPr lang="nl-NL" sz="2400" b="1" i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cs typeface="+mn-cs"/>
                        </a:rPr>
                        <a:t>Overview</a:t>
                      </a:r>
                      <a:endParaRPr lang="en-US" sz="2400" b="1" i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681653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061CF40E-FA14-C0FE-F3FC-DFF953646AFD}"/>
              </a:ext>
            </a:extLst>
          </p:cNvPr>
          <p:cNvGrpSpPr/>
          <p:nvPr/>
        </p:nvGrpSpPr>
        <p:grpSpPr>
          <a:xfrm>
            <a:off x="0" y="-2"/>
            <a:ext cx="9144000" cy="6833667"/>
            <a:chOff x="0" y="-2"/>
            <a:chExt cx="9144000" cy="683366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281AC77-6516-AD93-E788-F40BC4BBF6F3}"/>
                </a:ext>
              </a:extLst>
            </p:cNvPr>
            <p:cNvGrpSpPr/>
            <p:nvPr/>
          </p:nvGrpSpPr>
          <p:grpSpPr>
            <a:xfrm>
              <a:off x="0" y="-2"/>
              <a:ext cx="9144000" cy="1723598"/>
              <a:chOff x="0" y="-2"/>
              <a:chExt cx="9144000" cy="1723598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5B8C7DA-CDC3-45E3-0D7B-F0BB1B547E33}"/>
                  </a:ext>
                </a:extLst>
              </p:cNvPr>
              <p:cNvSpPr/>
              <p:nvPr/>
            </p:nvSpPr>
            <p:spPr>
              <a:xfrm>
                <a:off x="0" y="-2"/>
                <a:ext cx="9144000" cy="961507"/>
              </a:xfrm>
              <a:prstGeom prst="rect">
                <a:avLst/>
              </a:prstGeom>
              <a:solidFill>
                <a:srgbClr val="CE20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dirty="0"/>
              </a:p>
            </p:txBody>
          </p:sp>
          <p:sp>
            <p:nvSpPr>
              <p:cNvPr id="14" name="Rectangle 8">
                <a:extLst>
                  <a:ext uri="{FF2B5EF4-FFF2-40B4-BE49-F238E27FC236}">
                    <a16:creationId xmlns:a16="http://schemas.microsoft.com/office/drawing/2014/main" id="{95132F99-9FD2-7B40-859A-91AC50383704}"/>
                  </a:ext>
                </a:extLst>
              </p:cNvPr>
              <p:cNvSpPr/>
              <p:nvPr/>
            </p:nvSpPr>
            <p:spPr>
              <a:xfrm>
                <a:off x="184728" y="0"/>
                <a:ext cx="230909" cy="1723596"/>
              </a:xfrm>
              <a:custGeom>
                <a:avLst/>
                <a:gdLst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34109 w 434109"/>
                  <a:gd name="connsiteY2" fmla="*/ 5163127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24872 w 434109"/>
                  <a:gd name="connsiteY2" fmla="*/ 4747491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  <a:gd name="connsiteX0" fmla="*/ 0 w 434109"/>
                  <a:gd name="connsiteY0" fmla="*/ 0 h 5163127"/>
                  <a:gd name="connsiteX1" fmla="*/ 434109 w 434109"/>
                  <a:gd name="connsiteY1" fmla="*/ 0 h 5163127"/>
                  <a:gd name="connsiteX2" fmla="*/ 415636 w 434109"/>
                  <a:gd name="connsiteY2" fmla="*/ 4793673 h 5163127"/>
                  <a:gd name="connsiteX3" fmla="*/ 0 w 434109"/>
                  <a:gd name="connsiteY3" fmla="*/ 5163127 h 5163127"/>
                  <a:gd name="connsiteX4" fmla="*/ 0 w 434109"/>
                  <a:gd name="connsiteY4" fmla="*/ 0 h 516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4109" h="5163127">
                    <a:moveTo>
                      <a:pt x="0" y="0"/>
                    </a:moveTo>
                    <a:lnTo>
                      <a:pt x="434109" y="0"/>
                    </a:lnTo>
                    <a:cubicBezTo>
                      <a:pt x="427951" y="1597891"/>
                      <a:pt x="421794" y="3195782"/>
                      <a:pt x="415636" y="4793673"/>
                    </a:cubicBezTo>
                    <a:lnTo>
                      <a:pt x="0" y="516312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52A3"/>
              </a:solidFill>
              <a:ln>
                <a:solidFill>
                  <a:srgbClr val="4D52A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6987291-8682-C44E-13F4-8A7969C3B9DF}"/>
                </a:ext>
              </a:extLst>
            </p:cNvPr>
            <p:cNvGrpSpPr/>
            <p:nvPr/>
          </p:nvGrpSpPr>
          <p:grpSpPr>
            <a:xfrm>
              <a:off x="0" y="6485659"/>
              <a:ext cx="9144000" cy="348006"/>
              <a:chOff x="0" y="6485659"/>
              <a:chExt cx="9144000" cy="348006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6B44DB9-3697-BE75-F93A-C39454258F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6872" y="6556500"/>
                <a:ext cx="1288481" cy="2771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5C44486-BA10-D988-8B91-764DBEBB6C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4824" y="6543675"/>
                <a:ext cx="1321123" cy="277165"/>
              </a:xfrm>
              <a:prstGeom prst="rect">
                <a:avLst/>
              </a:prstGeom>
            </p:spPr>
          </p:pic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A85E5CDE-48E5-8288-DA8A-0BCA273D911E}"/>
                  </a:ext>
                </a:extLst>
              </p:cNvPr>
              <p:cNvCxnSpPr/>
              <p:nvPr/>
            </p:nvCxnSpPr>
            <p:spPr>
              <a:xfrm>
                <a:off x="0" y="6485659"/>
                <a:ext cx="9144000" cy="0"/>
              </a:xfrm>
              <a:prstGeom prst="line">
                <a:avLst/>
              </a:prstGeom>
              <a:ln w="12700">
                <a:solidFill>
                  <a:srgbClr val="4D52A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0C43E13-E149-20E1-C62F-785D7455EEC2}"/>
                  </a:ext>
                </a:extLst>
              </p:cNvPr>
              <p:cNvSpPr txBox="1"/>
              <p:nvPr/>
            </p:nvSpPr>
            <p:spPr>
              <a:xfrm>
                <a:off x="381051" y="6569306"/>
                <a:ext cx="8229600" cy="246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This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study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was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funded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by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</a:t>
                </a:r>
                <a:r>
                  <a:rPr lang="es-ES" sz="1000" i="1" dirty="0" err="1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the</a:t>
                </a:r>
                <a:r>
                  <a:rPr lang="sr-Latn-R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 Horizon Europe Twinning </a:t>
                </a:r>
                <a:r>
                  <a:rPr lang="es-ES" sz="1000" i="1" dirty="0">
                    <a:solidFill>
                      <a:srgbClr val="222222"/>
                    </a:solidFill>
                    <a:effectLst/>
                    <a:latin typeface="Arial" panose="020B0604020202020204" pitchFamily="34" charset="0"/>
                  </a:rPr>
                  <a:t>Project </a:t>
                </a:r>
                <a:r>
                  <a:rPr lang="sr-Latn-RS" sz="1000" i="1" dirty="0">
                    <a:solidFill>
                      <a:srgbClr val="222222"/>
                    </a:solidFill>
                    <a:latin typeface="Arial" panose="020B0604020202020204" pitchFamily="34" charset="0"/>
                  </a:rPr>
                  <a:t>STEPUPIORS - 101079217</a:t>
                </a:r>
                <a:endParaRPr lang="en-US" sz="1000" dirty="0"/>
              </a:p>
            </p:txBody>
          </p: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7B09BB1B-08C7-17CE-3D90-EDD291F38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28" y="1749227"/>
            <a:ext cx="8975037" cy="416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232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SLIDES STEPUPIORS" id="{AA7D139C-13DB-1F4E-9B13-99A4F1EBF2B7}" vid="{DEB09D8F-A7BA-1343-ADFC-C8A485ABC39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1013</TotalTime>
  <Words>1215</Words>
  <Application>Microsoft Macintosh PowerPoint</Application>
  <PresentationFormat>On-screen Show (4:3)</PresentationFormat>
  <Paragraphs>235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Aptos</vt:lpstr>
      <vt:lpstr>Arial</vt:lpstr>
      <vt:lpstr>Calibri</vt:lpstr>
      <vt:lpstr>Calibri Light</vt:lpstr>
      <vt:lpstr>Graphik Semibold</vt:lpstr>
      <vt:lpstr>Helvetica Neue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Marija Crnogorac</dc:creator>
  <cp:lastModifiedBy>Mariska Bierkens</cp:lastModifiedBy>
  <cp:revision>38</cp:revision>
  <dcterms:created xsi:type="dcterms:W3CDTF">2022-10-20T19:43:31Z</dcterms:created>
  <dcterms:modified xsi:type="dcterms:W3CDTF">2025-06-03T13:18:44Z</dcterms:modified>
</cp:coreProperties>
</file>